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67" r:id="rId3"/>
    <p:sldId id="258" r:id="rId4"/>
    <p:sldId id="260" r:id="rId5"/>
    <p:sldId id="259" r:id="rId6"/>
    <p:sldId id="261" r:id="rId7"/>
    <p:sldId id="268" r:id="rId8"/>
    <p:sldId id="269" r:id="rId9"/>
    <p:sldId id="262" r:id="rId10"/>
    <p:sldId id="271" r:id="rId11"/>
    <p:sldId id="263" r:id="rId12"/>
    <p:sldId id="270" r:id="rId13"/>
    <p:sldId id="264" r:id="rId14"/>
    <p:sldId id="272" r:id="rId15"/>
    <p:sldId id="266" r:id="rId16"/>
    <p:sldId id="265" r:id="rId17"/>
  </p:sldIdLst>
  <p:sldSz cx="9144000" cy="6858000" type="screen4x3"/>
  <p:notesSz cx="6858000" cy="9144000"/>
  <p:embeddedFontLst>
    <p:embeddedFont>
      <p:font typeface="不明体" pitchFamily="2" charset="-122"/>
      <p:regular r:id="rId19"/>
    </p:embeddedFont>
    <p:embeddedFont>
      <p:font typeface="明瞭體" pitchFamily="34" charset="-128"/>
      <p:regular r:id="rId20"/>
    </p:embeddedFon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9" autoAdjust="0"/>
    <p:restoredTop sz="94737" autoAdjust="0"/>
  </p:normalViewPr>
  <p:slideViewPr>
    <p:cSldViewPr>
      <p:cViewPr varScale="1">
        <p:scale>
          <a:sx n="68" d="100"/>
          <a:sy n="68" d="100"/>
        </p:scale>
        <p:origin x="-7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39C14-0449-4749-A4AD-DDEDEF99BA58}" type="datetimeFigureOut">
              <a:rPr lang="zh-CN" altLang="en-US" smtClean="0"/>
              <a:pPr/>
              <a:t>2010/12/25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21BB-685E-4772-A0D2-CA5C015E96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321BB-685E-4772-A0D2-CA5C015E962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782960"/>
          </a:xfrm>
          <a:prstGeom prst="rect">
            <a:avLst/>
          </a:prstGeom>
        </p:spPr>
        <p:txBody>
          <a:bodyPr/>
          <a:lstStyle>
            <a:lvl1pPr>
              <a:defRPr>
                <a:latin typeface="明瞭體" pitchFamily="34" charset="-128"/>
                <a:ea typeface="明瞭體" pitchFamily="34" charset="-128"/>
                <a:cs typeface="明瞭體" pitchFamily="34" charset="-128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  <a:prstGeom prst="rect">
            <a:avLst/>
          </a:prstGeom>
        </p:spPr>
        <p:txBody>
          <a:bodyPr/>
          <a:lstStyle>
            <a:lvl1pPr>
              <a:defRPr>
                <a:latin typeface="不明体" pitchFamily="2" charset="-122"/>
                <a:ea typeface="不明体" pitchFamily="2" charset="-122"/>
              </a:defRPr>
            </a:lvl1pPr>
            <a:lvl2pPr>
              <a:defRPr>
                <a:latin typeface="不明体" pitchFamily="2" charset="-122"/>
                <a:ea typeface="不明体" pitchFamily="2" charset="-122"/>
              </a:defRPr>
            </a:lvl2pPr>
            <a:lvl3pPr>
              <a:defRPr>
                <a:latin typeface="不明体" pitchFamily="2" charset="-122"/>
                <a:ea typeface="不明体" pitchFamily="2" charset="-122"/>
              </a:defRPr>
            </a:lvl3pPr>
            <a:lvl4pPr>
              <a:defRPr>
                <a:latin typeface="不明体" pitchFamily="2" charset="-122"/>
                <a:ea typeface="不明体" pitchFamily="2" charset="-122"/>
              </a:defRPr>
            </a:lvl4pPr>
            <a:lvl5pPr>
              <a:defRPr>
                <a:latin typeface="不明体" pitchFamily="2" charset="-122"/>
                <a:ea typeface="不明体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明瞭體" pitchFamily="34" charset="-128"/>
                <a:ea typeface="明瞭體" pitchFamily="34" charset="-128"/>
                <a:cs typeface="明瞭體" pitchFamily="34" charset="-128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不明体" pitchFamily="2" charset="-122"/>
                <a:ea typeface="不明体" pitchFamily="2" charset="-122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明瞭體" pitchFamily="34" charset="-128"/>
                <a:ea typeface="明瞭體" pitchFamily="34" charset="-128"/>
                <a:cs typeface="明瞭體" pitchFamily="34" charset="-128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不明体" pitchFamily="2" charset="-122"/>
                <a:ea typeface="不明体" pitchFamily="2" charset="-122"/>
              </a:defRPr>
            </a:lvl1pPr>
            <a:lvl2pPr>
              <a:defRPr sz="2400">
                <a:latin typeface="不明体" pitchFamily="2" charset="-122"/>
                <a:ea typeface="不明体" pitchFamily="2" charset="-122"/>
              </a:defRPr>
            </a:lvl2pPr>
            <a:lvl3pPr>
              <a:defRPr sz="2000">
                <a:latin typeface="不明体" pitchFamily="2" charset="-122"/>
                <a:ea typeface="不明体" pitchFamily="2" charset="-122"/>
              </a:defRPr>
            </a:lvl3pPr>
            <a:lvl4pPr>
              <a:defRPr sz="1800">
                <a:latin typeface="不明体" pitchFamily="2" charset="-122"/>
                <a:ea typeface="不明体" pitchFamily="2" charset="-122"/>
              </a:defRPr>
            </a:lvl4pPr>
            <a:lvl5pPr>
              <a:defRPr sz="1800">
                <a:latin typeface="不明体" pitchFamily="2" charset="-122"/>
                <a:ea typeface="不明体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不明体" pitchFamily="2" charset="-122"/>
                <a:ea typeface="不明体" pitchFamily="2" charset="-122"/>
              </a:defRPr>
            </a:lvl1pPr>
            <a:lvl2pPr>
              <a:defRPr sz="2400">
                <a:latin typeface="不明体" pitchFamily="2" charset="-122"/>
                <a:ea typeface="不明体" pitchFamily="2" charset="-122"/>
              </a:defRPr>
            </a:lvl2pPr>
            <a:lvl3pPr>
              <a:defRPr sz="2000">
                <a:latin typeface="不明体" pitchFamily="2" charset="-122"/>
                <a:ea typeface="不明体" pitchFamily="2" charset="-122"/>
              </a:defRPr>
            </a:lvl3pPr>
            <a:lvl4pPr>
              <a:defRPr sz="1800">
                <a:latin typeface="不明体" pitchFamily="2" charset="-122"/>
                <a:ea typeface="不明体" pitchFamily="2" charset="-122"/>
              </a:defRPr>
            </a:lvl4pPr>
            <a:lvl5pPr>
              <a:defRPr sz="1800">
                <a:latin typeface="不明体" pitchFamily="2" charset="-122"/>
                <a:ea typeface="不明体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明瞭體" pitchFamily="34" charset="-128"/>
                <a:ea typeface="明瞭體" pitchFamily="34" charset="-128"/>
                <a:cs typeface="明瞭體" pitchFamily="34" charset="-128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byvoid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byvico.png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460432" y="188640"/>
            <a:ext cx="491129" cy="491129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406702" y="6372036"/>
            <a:ext cx="4629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清華大學 計算機科學與技術系 </a:t>
            </a:r>
            <a:r>
              <a:rPr lang="en-US" altLang="zh-CN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02</a:t>
            </a:r>
            <a:r>
              <a:rPr lang="zh-CN" altLang="en-US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班 郭家寶</a:t>
            </a:r>
            <a:endParaRPr lang="zh-CN" altLang="en-US" dirty="0">
              <a:latin typeface="明瞭體" pitchFamily="34" charset="-128"/>
              <a:ea typeface="明瞭體" pitchFamily="34" charset="-128"/>
              <a:cs typeface="明瞭體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685800" y="134076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z="6000" dirty="0" smtClean="0">
                <a:latin typeface="不明体" pitchFamily="2" charset="-122"/>
                <a:ea typeface="不明体" pitchFamily="2" charset="-122"/>
                <a:cs typeface="明瞭體" pitchFamily="34" charset="-128"/>
              </a:rPr>
              <a:t>基於統計語言模型的</a:t>
            </a:r>
            <a:r>
              <a:rPr lang="en-US" altLang="zh-CN" sz="6000" dirty="0" smtClean="0">
                <a:latin typeface="不明体" pitchFamily="2" charset="-122"/>
                <a:ea typeface="不明体" pitchFamily="2" charset="-122"/>
                <a:cs typeface="明瞭體" pitchFamily="34" charset="-128"/>
              </a:rPr>
              <a:t/>
            </a:r>
            <a:br>
              <a:rPr lang="en-US" altLang="zh-CN" sz="6000" dirty="0" smtClean="0">
                <a:latin typeface="不明体" pitchFamily="2" charset="-122"/>
                <a:ea typeface="不明体" pitchFamily="2" charset="-122"/>
                <a:cs typeface="明瞭體" pitchFamily="34" charset="-128"/>
              </a:rPr>
            </a:br>
            <a:r>
              <a:rPr lang="zh-CN" altLang="en-US" sz="6000" dirty="0" smtClean="0">
                <a:latin typeface="不明体" pitchFamily="2" charset="-122"/>
                <a:ea typeface="不明体" pitchFamily="2" charset="-122"/>
                <a:cs typeface="明瞭體" pitchFamily="34" charset="-128"/>
              </a:rPr>
              <a:t>拼音輸入法</a:t>
            </a:r>
            <a:endParaRPr lang="zh-CN" altLang="en-US" sz="6000" dirty="0">
              <a:latin typeface="不明体" pitchFamily="2" charset="-122"/>
              <a:ea typeface="不明体" pitchFamily="2" charset="-122"/>
              <a:cs typeface="明瞭體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784" y="5529426"/>
            <a:ext cx="5121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0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清華大學 計算機科學與技術系 </a:t>
            </a:r>
            <a:r>
              <a:rPr lang="en-US" altLang="zh-CN" sz="20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02</a:t>
            </a:r>
            <a:r>
              <a:rPr lang="zh-CN" altLang="en-US" sz="20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班 郭家寶</a:t>
            </a:r>
            <a:endParaRPr lang="en-US" altLang="zh-CN" sz="2000" dirty="0" smtClean="0">
              <a:latin typeface="明瞭體" pitchFamily="34" charset="-128"/>
              <a:ea typeface="明瞭體" pitchFamily="34" charset="-128"/>
              <a:cs typeface="明瞭體" pitchFamily="34" charset="-128"/>
            </a:endParaRPr>
          </a:p>
          <a:p>
            <a:pPr algn="r"/>
            <a:r>
              <a:rPr lang="en-US" altLang="zh-CN" sz="20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byvoid.kcp@gmail.com</a:t>
            </a:r>
            <a:endParaRPr lang="zh-CN" altLang="en-US" sz="2000" dirty="0">
              <a:latin typeface="明瞭體" pitchFamily="34" charset="-128"/>
              <a:ea typeface="明瞭體" pitchFamily="34" charset="-128"/>
              <a:cs typeface="明瞭體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8456" y="4189834"/>
            <a:ext cx="6858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語言模型</a:t>
            </a:r>
            <a:endParaRPr lang="zh-CN" altLang="en-US" dirty="0"/>
          </a:p>
        </p:txBody>
      </p:sp>
      <p:sp>
        <p:nvSpPr>
          <p:cNvPr id="120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r>
              <a:rPr lang="zh-CN" altLang="en-US" dirty="0" smtClean="0"/>
              <a:t>我們要求的是組詞可能性最大的路徑，即路徑上相鄰邊所代表的單詞組合到一起的概率的乘積最大。</a:t>
            </a:r>
            <a:endParaRPr lang="en-US" altLang="zh-CN" dirty="0" smtClean="0"/>
          </a:p>
          <a:p>
            <a:r>
              <a:rPr lang="zh-CN" altLang="en-US" dirty="0" smtClean="0"/>
              <a:t>把圖中每條邊變成一個頂點，邊權為原圖中邊之間的概率，則祗需求一條乘積最大的路徑。</a:t>
            </a:r>
            <a:endParaRPr lang="en-US" altLang="zh-CN" dirty="0" smtClean="0"/>
          </a:p>
          <a:p>
            <a:r>
              <a:rPr lang="zh-CN" altLang="en-US" dirty="0" smtClean="0"/>
              <a:t>再</a:t>
            </a:r>
            <a:r>
              <a:rPr lang="zh-CN" altLang="en-US" dirty="0" smtClean="0"/>
              <a:t>將邊的權值取自然對數，即可轉換為求一條長度最大的路徑，可用動態規劃在</a:t>
            </a:r>
            <a:r>
              <a:rPr lang="en-US" altLang="zh-CN" dirty="0" smtClean="0"/>
              <a:t>O(N)</a:t>
            </a:r>
            <a:r>
              <a:rPr lang="zh-CN" altLang="en-US" dirty="0" smtClean="0"/>
              <a:t>的時間內解決。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語言模型</a:t>
            </a:r>
            <a:endParaRPr lang="zh-CN" altLang="en-US" dirty="0"/>
          </a:p>
        </p:txBody>
      </p:sp>
      <p:grpSp>
        <p:nvGrpSpPr>
          <p:cNvPr id="149" name="组合 148"/>
          <p:cNvGrpSpPr/>
          <p:nvPr/>
        </p:nvGrpSpPr>
        <p:grpSpPr>
          <a:xfrm>
            <a:off x="4932040" y="2420888"/>
            <a:ext cx="4104456" cy="3168352"/>
            <a:chOff x="3635896" y="2492896"/>
            <a:chExt cx="4104456" cy="3168352"/>
          </a:xfrm>
        </p:grpSpPr>
        <p:sp>
          <p:nvSpPr>
            <p:cNvPr id="36" name="椭圆 35"/>
            <p:cNvSpPr/>
            <p:nvPr/>
          </p:nvSpPr>
          <p:spPr>
            <a:xfrm>
              <a:off x="363589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S</a:t>
              </a:r>
              <a:endParaRPr lang="zh-CN" altLang="en-US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435597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西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76056" y="306896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西安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32040" y="4581128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現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07605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79613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體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220072" y="522920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腺體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51621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6372200" y="4581128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天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6156176" y="522920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安恬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508104" y="2492896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先天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308304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T</a:t>
              </a:r>
              <a:endParaRPr lang="zh-CN" altLang="en-US" dirty="0"/>
            </a:p>
          </p:txBody>
        </p:sp>
        <p:cxnSp>
          <p:nvCxnSpPr>
            <p:cNvPr id="55" name="直接箭头连接符 54"/>
            <p:cNvCxnSpPr>
              <a:stCxn id="36" idx="6"/>
              <a:endCxn id="37" idx="2"/>
            </p:cNvCxnSpPr>
            <p:nvPr/>
          </p:nvCxnSpPr>
          <p:spPr>
            <a:xfrm>
              <a:off x="406794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37" idx="6"/>
              <a:endCxn id="42" idx="2"/>
            </p:cNvCxnSpPr>
            <p:nvPr/>
          </p:nvCxnSpPr>
          <p:spPr>
            <a:xfrm>
              <a:off x="478802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2" name="直接箭头连接符 61"/>
            <p:cNvCxnSpPr>
              <a:stCxn id="36" idx="7"/>
              <a:endCxn id="39" idx="3"/>
            </p:cNvCxnSpPr>
            <p:nvPr/>
          </p:nvCxnSpPr>
          <p:spPr>
            <a:xfrm rot="5400000" flipH="1" flipV="1">
              <a:off x="4400716" y="3041692"/>
              <a:ext cx="342568" cy="11346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直接箭头连接符 65"/>
            <p:cNvCxnSpPr>
              <a:stCxn id="39" idx="5"/>
              <a:endCxn id="43" idx="0"/>
            </p:cNvCxnSpPr>
            <p:nvPr/>
          </p:nvCxnSpPr>
          <p:spPr>
            <a:xfrm rot="16200000" flipH="1">
              <a:off x="5588848" y="3293720"/>
              <a:ext cx="279296" cy="5673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42" idx="6"/>
              <a:endCxn id="43" idx="2"/>
            </p:cNvCxnSpPr>
            <p:nvPr/>
          </p:nvCxnSpPr>
          <p:spPr>
            <a:xfrm>
              <a:off x="550810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>
              <a:stCxn id="36" idx="5"/>
              <a:endCxn id="40" idx="1"/>
            </p:cNvCxnSpPr>
            <p:nvPr/>
          </p:nvCxnSpPr>
          <p:spPr>
            <a:xfrm rot="16200000" flipH="1">
              <a:off x="4220696" y="3869784"/>
              <a:ext cx="558592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>
              <a:stCxn id="39" idx="6"/>
              <a:endCxn id="46" idx="2"/>
            </p:cNvCxnSpPr>
            <p:nvPr/>
          </p:nvCxnSpPr>
          <p:spPr>
            <a:xfrm>
              <a:off x="5508104" y="3284984"/>
              <a:ext cx="5040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stCxn id="43" idx="6"/>
              <a:endCxn id="45" idx="2"/>
            </p:cNvCxnSpPr>
            <p:nvPr/>
          </p:nvCxnSpPr>
          <p:spPr>
            <a:xfrm>
              <a:off x="622818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2" name="直接箭头连接符 81"/>
            <p:cNvCxnSpPr>
              <a:stCxn id="36" idx="4"/>
              <a:endCxn id="44" idx="1"/>
            </p:cNvCxnSpPr>
            <p:nvPr/>
          </p:nvCxnSpPr>
          <p:spPr>
            <a:xfrm rot="16200000" flipH="1">
              <a:off x="3995936" y="4005064"/>
              <a:ext cx="1143392" cy="14314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8" name="直接箭头连接符 87"/>
            <p:cNvCxnSpPr>
              <a:stCxn id="37" idx="5"/>
              <a:endCxn id="48" idx="1"/>
            </p:cNvCxnSpPr>
            <p:nvPr/>
          </p:nvCxnSpPr>
          <p:spPr>
            <a:xfrm rot="16200000" flipH="1">
              <a:off x="4868768" y="3941792"/>
              <a:ext cx="1206664" cy="14946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1" name="直接箭头连接符 90"/>
            <p:cNvCxnSpPr>
              <a:stCxn id="42" idx="5"/>
              <a:endCxn id="47" idx="2"/>
            </p:cNvCxnSpPr>
            <p:nvPr/>
          </p:nvCxnSpPr>
          <p:spPr>
            <a:xfrm rot="16200000" flipH="1">
              <a:off x="5552844" y="3977796"/>
              <a:ext cx="711344" cy="9273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4" name="直接箭头连接符 93"/>
            <p:cNvCxnSpPr>
              <a:stCxn id="40" idx="5"/>
              <a:endCxn id="47" idx="3"/>
            </p:cNvCxnSpPr>
            <p:nvPr/>
          </p:nvCxnSpPr>
          <p:spPr>
            <a:xfrm rot="16200000" flipH="1">
              <a:off x="5868144" y="4382576"/>
              <a:ext cx="1588" cy="11346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42" idx="7"/>
              <a:endCxn id="46" idx="3"/>
            </p:cNvCxnSpPr>
            <p:nvPr/>
          </p:nvCxnSpPr>
          <p:spPr>
            <a:xfrm rot="5400000" flipH="1" flipV="1">
              <a:off x="5588848" y="3293720"/>
              <a:ext cx="342568" cy="630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2" name="直接箭头连接符 101"/>
            <p:cNvCxnSpPr>
              <a:stCxn id="46" idx="5"/>
              <a:endCxn id="50" idx="1"/>
            </p:cNvCxnSpPr>
            <p:nvPr/>
          </p:nvCxnSpPr>
          <p:spPr>
            <a:xfrm rot="16200000" flipH="1">
              <a:off x="6704972" y="3113700"/>
              <a:ext cx="342568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8" name="直接箭头连接符 107"/>
            <p:cNvCxnSpPr>
              <a:stCxn id="45" idx="6"/>
              <a:endCxn id="50" idx="2"/>
            </p:cNvCxnSpPr>
            <p:nvPr/>
          </p:nvCxnSpPr>
          <p:spPr>
            <a:xfrm>
              <a:off x="6948264" y="3933056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47" idx="6"/>
              <a:endCxn id="50" idx="3"/>
            </p:cNvCxnSpPr>
            <p:nvPr/>
          </p:nvCxnSpPr>
          <p:spPr>
            <a:xfrm flipV="1">
              <a:off x="6804248" y="4085808"/>
              <a:ext cx="567328" cy="7113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4" name="直接箭头连接符 113"/>
            <p:cNvCxnSpPr>
              <a:stCxn id="48" idx="6"/>
              <a:endCxn id="50" idx="4"/>
            </p:cNvCxnSpPr>
            <p:nvPr/>
          </p:nvCxnSpPr>
          <p:spPr>
            <a:xfrm flipV="1">
              <a:off x="6588224" y="4149080"/>
              <a:ext cx="936104" cy="12961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7" name="直接箭头连接符 116"/>
            <p:cNvCxnSpPr>
              <a:stCxn id="49" idx="6"/>
              <a:endCxn id="50" idx="0"/>
            </p:cNvCxnSpPr>
            <p:nvPr/>
          </p:nvCxnSpPr>
          <p:spPr>
            <a:xfrm>
              <a:off x="5940152" y="2708920"/>
              <a:ext cx="1584176" cy="10081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stCxn id="36" idx="0"/>
              <a:endCxn id="49" idx="2"/>
            </p:cNvCxnSpPr>
            <p:nvPr/>
          </p:nvCxnSpPr>
          <p:spPr>
            <a:xfrm rot="5400000" flipH="1" flipV="1">
              <a:off x="4175956" y="2384884"/>
              <a:ext cx="1008112" cy="16561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直接箭头连接符 124"/>
            <p:cNvCxnSpPr>
              <a:stCxn id="44" idx="7"/>
              <a:endCxn id="45" idx="3"/>
            </p:cNvCxnSpPr>
            <p:nvPr/>
          </p:nvCxnSpPr>
          <p:spPr>
            <a:xfrm rot="5400000" flipH="1" flipV="1">
              <a:off x="5480836" y="4193820"/>
              <a:ext cx="1206664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6012160" y="306896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提案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140" name="直接箭头连接符 139"/>
            <p:cNvCxnSpPr>
              <a:stCxn id="40" idx="7"/>
              <a:endCxn id="43" idx="3"/>
            </p:cNvCxnSpPr>
            <p:nvPr/>
          </p:nvCxnSpPr>
          <p:spPr>
            <a:xfrm rot="5400000" flipH="1" flipV="1">
              <a:off x="5300816" y="4085808"/>
              <a:ext cx="558592" cy="55859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19" name="组合 118"/>
          <p:cNvGrpSpPr/>
          <p:nvPr/>
        </p:nvGrpSpPr>
        <p:grpSpPr>
          <a:xfrm>
            <a:off x="323528" y="2564904"/>
            <a:ext cx="4471572" cy="2971790"/>
            <a:chOff x="2267744" y="2780928"/>
            <a:chExt cx="5013314" cy="3331830"/>
          </a:xfrm>
        </p:grpSpPr>
        <p:cxnSp>
          <p:nvCxnSpPr>
            <p:cNvPr id="51" name="曲线连接符 50"/>
            <p:cNvCxnSpPr/>
            <p:nvPr/>
          </p:nvCxnSpPr>
          <p:spPr>
            <a:xfrm rot="5400000" flipH="1" flipV="1">
              <a:off x="2655031" y="3329745"/>
              <a:ext cx="783989" cy="694466"/>
            </a:xfrm>
            <a:prstGeom prst="curvedConnector3">
              <a:avLst>
                <a:gd name="adj1" fmla="val 101309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2969476" y="3505025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西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17094" y="3785148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現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043758" y="3325979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813912" y="4680383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體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79802" y="3785148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天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339481" y="4680383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11760" y="3146932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希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61" name="直接箭头连接符 60"/>
            <p:cNvCxnSpPr/>
            <p:nvPr/>
          </p:nvCxnSpPr>
          <p:spPr>
            <a:xfrm rot="16200000" flipH="1">
              <a:off x="3631188" y="3482677"/>
              <a:ext cx="973897" cy="28538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5097464" y="3158484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安恬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488206" y="4310737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西安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486042" y="4847877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腺體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67" name="曲线连接符 66"/>
            <p:cNvCxnSpPr/>
            <p:nvPr/>
          </p:nvCxnSpPr>
          <p:spPr>
            <a:xfrm rot="16200000" flipH="1">
              <a:off x="4739370" y="2263249"/>
              <a:ext cx="1974" cy="4476173"/>
            </a:xfrm>
            <a:prstGeom prst="curvedConnector3">
              <a:avLst>
                <a:gd name="adj1" fmla="val 79064382"/>
              </a:avLst>
            </a:prstGeom>
            <a:ln>
              <a:headEnd type="none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4291753" y="5653588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先天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70" name="曲线连接符 64"/>
            <p:cNvCxnSpPr/>
            <p:nvPr/>
          </p:nvCxnSpPr>
          <p:spPr>
            <a:xfrm>
              <a:off x="2769854" y="4232765"/>
              <a:ext cx="1690085" cy="189908"/>
            </a:xfrm>
            <a:prstGeom prst="curvedConnector4">
              <a:avLst>
                <a:gd name="adj1" fmla="val 35255"/>
                <a:gd name="adj2" fmla="val 249654"/>
              </a:avLst>
            </a:prstGeom>
            <a:ln>
              <a:headEnd type="none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曲线连接符 64"/>
            <p:cNvCxnSpPr/>
            <p:nvPr/>
          </p:nvCxnSpPr>
          <p:spPr>
            <a:xfrm>
              <a:off x="4918417" y="4232765"/>
              <a:ext cx="1869132" cy="189908"/>
            </a:xfrm>
            <a:prstGeom prst="curvedConnector4">
              <a:avLst>
                <a:gd name="adj1" fmla="val 47896"/>
                <a:gd name="adj2" fmla="val 249654"/>
              </a:avLst>
            </a:prstGeom>
            <a:ln>
              <a:headEnd type="none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3" name="直接箭头连接符 72"/>
            <p:cNvCxnSpPr/>
            <p:nvPr/>
          </p:nvCxnSpPr>
          <p:spPr>
            <a:xfrm>
              <a:off x="3844135" y="3068960"/>
              <a:ext cx="2943413" cy="9738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5834227" y="4310737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提案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grpSp>
          <p:nvGrpSpPr>
            <p:cNvPr id="77" name="组合 59"/>
            <p:cNvGrpSpPr/>
            <p:nvPr/>
          </p:nvGrpSpPr>
          <p:grpSpPr>
            <a:xfrm>
              <a:off x="2267744" y="2780928"/>
              <a:ext cx="5013314" cy="2864751"/>
              <a:chOff x="3735150" y="2564904"/>
              <a:chExt cx="5013314" cy="2864751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3735150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0</a:t>
                </a:r>
                <a:endParaRPr lang="zh-CN" altLang="en-US" dirty="0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809432" y="2564904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1</a:t>
                </a:r>
                <a:endParaRPr lang="zh-CN" altLang="en-US" dirty="0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5883713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7047518" y="4892514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8211323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</p:grpSp>
        <p:cxnSp>
          <p:nvCxnSpPr>
            <p:cNvPr id="78" name="直接箭头连接符 77"/>
            <p:cNvCxnSpPr>
              <a:stCxn id="87" idx="5"/>
              <a:endCxn id="89" idx="1"/>
            </p:cNvCxnSpPr>
            <p:nvPr/>
          </p:nvCxnSpPr>
          <p:spPr>
            <a:xfrm rot="16200000" flipH="1">
              <a:off x="3755742" y="3284168"/>
              <a:ext cx="783989" cy="6944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stCxn id="86" idx="6"/>
              <a:endCxn id="89" idx="2"/>
            </p:cNvCxnSpPr>
            <p:nvPr/>
          </p:nvCxnSpPr>
          <p:spPr>
            <a:xfrm>
              <a:off x="2804885" y="4213303"/>
              <a:ext cx="1611422" cy="19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>
              <a:stCxn id="89" idx="5"/>
              <a:endCxn id="90" idx="1"/>
            </p:cNvCxnSpPr>
            <p:nvPr/>
          </p:nvCxnSpPr>
          <p:spPr>
            <a:xfrm rot="16200000" flipH="1">
              <a:off x="4874785" y="4403211"/>
              <a:ext cx="783989" cy="7839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3" name="直接箭头连接符 82"/>
            <p:cNvCxnSpPr>
              <a:stCxn id="89" idx="6"/>
              <a:endCxn id="92" idx="2"/>
            </p:cNvCxnSpPr>
            <p:nvPr/>
          </p:nvCxnSpPr>
          <p:spPr>
            <a:xfrm>
              <a:off x="4953448" y="4213303"/>
              <a:ext cx="1790469" cy="19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>
              <a:stCxn id="90" idx="7"/>
              <a:endCxn id="92" idx="3"/>
            </p:cNvCxnSpPr>
            <p:nvPr/>
          </p:nvCxnSpPr>
          <p:spPr>
            <a:xfrm rot="5400000" flipH="1" flipV="1">
              <a:off x="6038590" y="4403211"/>
              <a:ext cx="783989" cy="7839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5" name="直接箭头连接符 84"/>
            <p:cNvCxnSpPr/>
            <p:nvPr/>
          </p:nvCxnSpPr>
          <p:spPr>
            <a:xfrm rot="5400000" flipH="1" flipV="1">
              <a:off x="2654093" y="3260647"/>
              <a:ext cx="783989" cy="6944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20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r>
              <a:rPr lang="zh-CN" altLang="en-US" dirty="0" smtClean="0"/>
              <a:t>如下</a:t>
            </a:r>
            <a:r>
              <a:rPr lang="zh-CN" altLang="en-US" dirty="0" smtClean="0"/>
              <a:t>圖所示的轉換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語言模型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80520"/>
          </a:xfrm>
        </p:spPr>
        <p:txBody>
          <a:bodyPr/>
          <a:lstStyle/>
          <a:p>
            <a:r>
              <a:rPr lang="zh-CN" altLang="en-US" dirty="0" smtClean="0"/>
              <a:t>應用</a:t>
            </a:r>
            <a:r>
              <a:rPr lang="en-US" altLang="zh-CN" dirty="0" smtClean="0"/>
              <a:t>bigram</a:t>
            </a:r>
            <a:r>
              <a:rPr lang="zh-CN" altLang="en-US" dirty="0" smtClean="0"/>
              <a:t>語言</a:t>
            </a:r>
            <a:r>
              <a:rPr lang="zh-CN" altLang="en-US" dirty="0" smtClean="0"/>
              <a:t>模型，為每條邊邊賦權，求最長路徑即可。</a:t>
            </a:r>
            <a:endParaRPr lang="en-US" altLang="zh-CN" dirty="0" smtClean="0"/>
          </a:p>
          <a:p>
            <a:r>
              <a:rPr lang="zh-CN" altLang="en-US" dirty="0" smtClean="0"/>
              <a:t>前幾優解可能是：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先天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西安天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現提案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腺體胺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……</a:t>
            </a:r>
          </a:p>
          <a:p>
            <a:pPr lvl="2"/>
            <a:endParaRPr lang="en-US" altLang="zh-CN" dirty="0" smtClean="0"/>
          </a:p>
        </p:txBody>
      </p:sp>
      <p:grpSp>
        <p:nvGrpSpPr>
          <p:cNvPr id="4" name="组合 148"/>
          <p:cNvGrpSpPr/>
          <p:nvPr/>
        </p:nvGrpSpPr>
        <p:grpSpPr>
          <a:xfrm>
            <a:off x="4139952" y="2204864"/>
            <a:ext cx="4104456" cy="3168352"/>
            <a:chOff x="3635896" y="2492896"/>
            <a:chExt cx="4104456" cy="3168352"/>
          </a:xfrm>
        </p:grpSpPr>
        <p:sp>
          <p:nvSpPr>
            <p:cNvPr id="36" name="椭圆 35"/>
            <p:cNvSpPr/>
            <p:nvPr/>
          </p:nvSpPr>
          <p:spPr>
            <a:xfrm>
              <a:off x="363589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S</a:t>
              </a:r>
              <a:endParaRPr lang="zh-CN" altLang="en-US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435597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西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76056" y="306896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西安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32040" y="4581128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現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07605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79613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體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220072" y="522920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腺體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516216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6372200" y="4581128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天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6156176" y="522920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安恬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508104" y="2492896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先天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7308304" y="3717032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T</a:t>
              </a:r>
              <a:endParaRPr lang="zh-CN" altLang="en-US" dirty="0"/>
            </a:p>
          </p:txBody>
        </p:sp>
        <p:cxnSp>
          <p:nvCxnSpPr>
            <p:cNvPr id="55" name="直接箭头连接符 54"/>
            <p:cNvCxnSpPr>
              <a:stCxn id="36" idx="6"/>
              <a:endCxn id="37" idx="2"/>
            </p:cNvCxnSpPr>
            <p:nvPr/>
          </p:nvCxnSpPr>
          <p:spPr>
            <a:xfrm>
              <a:off x="406794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37" idx="6"/>
              <a:endCxn id="42" idx="2"/>
            </p:cNvCxnSpPr>
            <p:nvPr/>
          </p:nvCxnSpPr>
          <p:spPr>
            <a:xfrm>
              <a:off x="478802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2" name="直接箭头连接符 61"/>
            <p:cNvCxnSpPr>
              <a:stCxn id="36" idx="7"/>
              <a:endCxn id="39" idx="3"/>
            </p:cNvCxnSpPr>
            <p:nvPr/>
          </p:nvCxnSpPr>
          <p:spPr>
            <a:xfrm rot="5400000" flipH="1" flipV="1">
              <a:off x="4400716" y="3041692"/>
              <a:ext cx="342568" cy="11346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直接箭头连接符 65"/>
            <p:cNvCxnSpPr>
              <a:stCxn id="39" idx="5"/>
              <a:endCxn id="43" idx="0"/>
            </p:cNvCxnSpPr>
            <p:nvPr/>
          </p:nvCxnSpPr>
          <p:spPr>
            <a:xfrm rot="16200000" flipH="1">
              <a:off x="5588848" y="3293720"/>
              <a:ext cx="279296" cy="5673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42" idx="6"/>
              <a:endCxn id="43" idx="2"/>
            </p:cNvCxnSpPr>
            <p:nvPr/>
          </p:nvCxnSpPr>
          <p:spPr>
            <a:xfrm>
              <a:off x="550810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>
              <a:stCxn id="36" idx="5"/>
              <a:endCxn id="40" idx="1"/>
            </p:cNvCxnSpPr>
            <p:nvPr/>
          </p:nvCxnSpPr>
          <p:spPr>
            <a:xfrm rot="16200000" flipH="1">
              <a:off x="4220696" y="3869784"/>
              <a:ext cx="558592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>
              <a:stCxn id="39" idx="6"/>
              <a:endCxn id="46" idx="2"/>
            </p:cNvCxnSpPr>
            <p:nvPr/>
          </p:nvCxnSpPr>
          <p:spPr>
            <a:xfrm>
              <a:off x="5508104" y="3284984"/>
              <a:ext cx="50405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stCxn id="43" idx="6"/>
              <a:endCxn id="45" idx="2"/>
            </p:cNvCxnSpPr>
            <p:nvPr/>
          </p:nvCxnSpPr>
          <p:spPr>
            <a:xfrm>
              <a:off x="6228184" y="3933056"/>
              <a:ext cx="2880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2" name="直接箭头连接符 81"/>
            <p:cNvCxnSpPr>
              <a:stCxn id="36" idx="4"/>
              <a:endCxn id="44" idx="1"/>
            </p:cNvCxnSpPr>
            <p:nvPr/>
          </p:nvCxnSpPr>
          <p:spPr>
            <a:xfrm rot="16200000" flipH="1">
              <a:off x="3995936" y="4005064"/>
              <a:ext cx="1143392" cy="14314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8" name="直接箭头连接符 87"/>
            <p:cNvCxnSpPr>
              <a:stCxn id="37" idx="5"/>
              <a:endCxn id="48" idx="1"/>
            </p:cNvCxnSpPr>
            <p:nvPr/>
          </p:nvCxnSpPr>
          <p:spPr>
            <a:xfrm rot="16200000" flipH="1">
              <a:off x="4868768" y="3941792"/>
              <a:ext cx="1206664" cy="14946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1" name="直接箭头连接符 90"/>
            <p:cNvCxnSpPr>
              <a:stCxn id="42" idx="5"/>
              <a:endCxn id="47" idx="2"/>
            </p:cNvCxnSpPr>
            <p:nvPr/>
          </p:nvCxnSpPr>
          <p:spPr>
            <a:xfrm rot="16200000" flipH="1">
              <a:off x="5552844" y="3977796"/>
              <a:ext cx="711344" cy="9273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4" name="直接箭头连接符 93"/>
            <p:cNvCxnSpPr>
              <a:stCxn id="40" idx="5"/>
              <a:endCxn id="47" idx="3"/>
            </p:cNvCxnSpPr>
            <p:nvPr/>
          </p:nvCxnSpPr>
          <p:spPr>
            <a:xfrm rot="16200000" flipH="1">
              <a:off x="5868144" y="4382576"/>
              <a:ext cx="1588" cy="11346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42" idx="7"/>
              <a:endCxn id="46" idx="3"/>
            </p:cNvCxnSpPr>
            <p:nvPr/>
          </p:nvCxnSpPr>
          <p:spPr>
            <a:xfrm rot="5400000" flipH="1" flipV="1">
              <a:off x="5588848" y="3293720"/>
              <a:ext cx="342568" cy="630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2" name="直接箭头连接符 101"/>
            <p:cNvCxnSpPr>
              <a:stCxn id="46" idx="5"/>
              <a:endCxn id="50" idx="1"/>
            </p:cNvCxnSpPr>
            <p:nvPr/>
          </p:nvCxnSpPr>
          <p:spPr>
            <a:xfrm rot="16200000" flipH="1">
              <a:off x="6704972" y="3113700"/>
              <a:ext cx="342568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8" name="直接箭头连接符 107"/>
            <p:cNvCxnSpPr>
              <a:stCxn id="45" idx="6"/>
              <a:endCxn id="50" idx="2"/>
            </p:cNvCxnSpPr>
            <p:nvPr/>
          </p:nvCxnSpPr>
          <p:spPr>
            <a:xfrm>
              <a:off x="6948264" y="3933056"/>
              <a:ext cx="3600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>
              <a:stCxn id="47" idx="6"/>
              <a:endCxn id="50" idx="3"/>
            </p:cNvCxnSpPr>
            <p:nvPr/>
          </p:nvCxnSpPr>
          <p:spPr>
            <a:xfrm flipV="1">
              <a:off x="6804248" y="4085808"/>
              <a:ext cx="567328" cy="7113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4" name="直接箭头连接符 113"/>
            <p:cNvCxnSpPr>
              <a:stCxn id="48" idx="6"/>
              <a:endCxn id="50" idx="4"/>
            </p:cNvCxnSpPr>
            <p:nvPr/>
          </p:nvCxnSpPr>
          <p:spPr>
            <a:xfrm flipV="1">
              <a:off x="6588224" y="4149080"/>
              <a:ext cx="936104" cy="12961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7" name="直接箭头连接符 116"/>
            <p:cNvCxnSpPr>
              <a:stCxn id="49" idx="6"/>
              <a:endCxn id="50" idx="0"/>
            </p:cNvCxnSpPr>
            <p:nvPr/>
          </p:nvCxnSpPr>
          <p:spPr>
            <a:xfrm>
              <a:off x="5940152" y="2708920"/>
              <a:ext cx="1584176" cy="10081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1" name="直接箭头连接符 120"/>
            <p:cNvCxnSpPr>
              <a:stCxn id="36" idx="0"/>
              <a:endCxn id="49" idx="2"/>
            </p:cNvCxnSpPr>
            <p:nvPr/>
          </p:nvCxnSpPr>
          <p:spPr>
            <a:xfrm rot="5400000" flipH="1" flipV="1">
              <a:off x="4175956" y="2384884"/>
              <a:ext cx="1008112" cy="16561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直接箭头连接符 124"/>
            <p:cNvCxnSpPr>
              <a:stCxn id="44" idx="7"/>
              <a:endCxn id="45" idx="3"/>
            </p:cNvCxnSpPr>
            <p:nvPr/>
          </p:nvCxnSpPr>
          <p:spPr>
            <a:xfrm rot="5400000" flipH="1" flipV="1">
              <a:off x="5480836" y="4193820"/>
              <a:ext cx="1206664" cy="9906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6012160" y="306896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zh-CN" altLang="en-US" sz="1600" dirty="0" smtClean="0">
                  <a:latin typeface="不明体" pitchFamily="2" charset="-122"/>
                  <a:ea typeface="不明体" pitchFamily="2" charset="-122"/>
                </a:rPr>
                <a:t>提案</a:t>
              </a:r>
              <a:endParaRPr lang="zh-CN" altLang="en-US" sz="1600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140" name="直接箭头连接符 139"/>
            <p:cNvCxnSpPr>
              <a:stCxn id="40" idx="7"/>
              <a:endCxn id="43" idx="3"/>
            </p:cNvCxnSpPr>
            <p:nvPr/>
          </p:nvCxnSpPr>
          <p:spPr>
            <a:xfrm rot="5400000" flipH="1" flipV="1">
              <a:off x="5300816" y="4085808"/>
              <a:ext cx="558592" cy="55859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其他細節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語言模型的訓練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open-gram</a:t>
            </a:r>
          </a:p>
          <a:p>
            <a:pPr lvl="1"/>
            <a:r>
              <a:rPr lang="en-US" altLang="zh-CN" dirty="0" err="1" smtClean="0"/>
              <a:t>sunpinyin</a:t>
            </a:r>
            <a:endParaRPr lang="en-US" altLang="zh-CN" dirty="0" smtClean="0"/>
          </a:p>
          <a:p>
            <a:r>
              <a:rPr lang="zh-CN" altLang="en-US" dirty="0" smtClean="0"/>
              <a:t>數據平滑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可能會有概率為</a:t>
            </a:r>
            <a:r>
              <a:rPr lang="en-US" altLang="zh-CN" dirty="0" smtClean="0"/>
              <a:t>0</a:t>
            </a:r>
            <a:r>
              <a:rPr lang="zh-CN" altLang="en-US" dirty="0" smtClean="0"/>
              <a:t>的邊，即兩個詞的組合在統計語言模型中沒有出現，</a:t>
            </a:r>
            <a:r>
              <a:rPr lang="zh-CN" altLang="en-US" dirty="0" smtClean="0"/>
              <a:t>此時整個路徑求積</a:t>
            </a:r>
            <a:r>
              <a:rPr lang="zh-CN" altLang="en-US" dirty="0" smtClean="0"/>
              <a:t>則為</a:t>
            </a:r>
            <a:r>
              <a:rPr lang="en-US" altLang="zh-CN" dirty="0" smtClean="0"/>
              <a:t>0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需要用到擬合等高級方法，簡單方法為將兩個詞的</a:t>
            </a:r>
            <a:r>
              <a:rPr lang="en-US" altLang="zh-CN" dirty="0" smtClean="0"/>
              <a:t>unigram</a:t>
            </a:r>
            <a:r>
              <a:rPr lang="zh-CN" altLang="en-US" dirty="0" smtClean="0"/>
              <a:t>值線性組合。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程序實現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C#</a:t>
            </a:r>
            <a:r>
              <a:rPr lang="zh-CN" altLang="en-US" dirty="0" smtClean="0"/>
              <a:t>語言，在</a:t>
            </a:r>
            <a:r>
              <a:rPr lang="en-US" altLang="zh-CN" dirty="0" smtClean="0"/>
              <a:t>Mono Develop</a:t>
            </a:r>
            <a:r>
              <a:rPr lang="zh-CN" altLang="en-US" dirty="0" smtClean="0"/>
              <a:t>環境下編碼，可用</a:t>
            </a:r>
            <a:r>
              <a:rPr lang="en-US" altLang="zh-CN" dirty="0" smtClean="0"/>
              <a:t>VS</a:t>
            </a:r>
            <a:r>
              <a:rPr lang="zh-CN" altLang="en-US" dirty="0" smtClean="0"/>
              <a:t>編譯，生成的代碼跨平臺。</a:t>
            </a:r>
            <a:endParaRPr lang="en-US" altLang="zh-CN" dirty="0" smtClean="0"/>
          </a:p>
          <a:p>
            <a:r>
              <a:rPr lang="zh-CN" altLang="en-US" dirty="0" smtClean="0"/>
              <a:t>支持</a:t>
            </a:r>
            <a:r>
              <a:rPr lang="en-US" altLang="zh-CN" dirty="0" smtClean="0"/>
              <a:t>Windows, Linux, Mac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使用多線程技術，加速求解。</a:t>
            </a:r>
            <a:endParaRPr lang="en-US" altLang="zh-CN" dirty="0" smtClean="0"/>
          </a:p>
          <a:p>
            <a:r>
              <a:rPr lang="zh-CN" altLang="en-US" dirty="0" smtClean="0"/>
              <a:t>源碼以</a:t>
            </a:r>
            <a:r>
              <a:rPr lang="en-US" altLang="zh-CN" dirty="0" smtClean="0"/>
              <a:t>Apache License 2.0</a:t>
            </a:r>
            <a:r>
              <a:rPr lang="zh-CN" altLang="en-US" dirty="0" smtClean="0"/>
              <a:t>發佈。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界面演示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3316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z="8800" dirty="0" smtClean="0">
                <a:latin typeface="不明体" pitchFamily="2" charset="-122"/>
                <a:ea typeface="不明体" pitchFamily="2" charset="-122"/>
              </a:rPr>
              <a:t>謝謝</a:t>
            </a:r>
            <a:endParaRPr lang="zh-CN" altLang="en-US" sz="8800" dirty="0">
              <a:latin typeface="不明体" pitchFamily="2" charset="-122"/>
              <a:ea typeface="不明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20272" y="58772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2010.12.25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拼音輸入法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拼音輸入法是</a:t>
            </a:r>
            <a:r>
              <a:rPr lang="zh-CN" altLang="en-US" dirty="0" smtClean="0"/>
              <a:t>最大衆化的輸入法，因為絕大多數用戶熟悉拼音，無須另外學習。</a:t>
            </a:r>
            <a:endParaRPr lang="en-US" altLang="zh-CN" dirty="0" smtClean="0"/>
          </a:p>
          <a:p>
            <a:r>
              <a:rPr lang="zh-CN" altLang="en-US" dirty="0" smtClean="0"/>
              <a:t>相較</a:t>
            </a:r>
            <a:r>
              <a:rPr lang="zh-CN" altLang="en-US" dirty="0" smtClean="0"/>
              <a:t>於五筆等形碼輸入法，其最大的劣勢就是重碼過多。例如拼音為</a:t>
            </a:r>
            <a:r>
              <a:rPr lang="en-US" altLang="zh-CN" dirty="0" err="1" smtClean="0"/>
              <a:t>yi</a:t>
            </a:r>
            <a:r>
              <a:rPr lang="zh-CN" altLang="en-US" dirty="0" smtClean="0"/>
              <a:t>的</a:t>
            </a:r>
            <a:r>
              <a:rPr lang="en-US" altLang="zh-CN" dirty="0" smtClean="0"/>
              <a:t>Unicode BMP</a:t>
            </a:r>
            <a:r>
              <a:rPr lang="zh-CN" altLang="en-US" dirty="0" smtClean="0"/>
              <a:t>內漢字有近四百個，即使是常用字也有接近四十個。</a:t>
            </a:r>
            <a:endParaRPr lang="en-US" altLang="zh-CN" dirty="0" smtClean="0"/>
          </a:p>
          <a:p>
            <a:r>
              <a:rPr lang="zh-CN" altLang="en-US" dirty="0" smtClean="0"/>
              <a:t>一直以</a:t>
            </a:r>
            <a:r>
              <a:rPr lang="zh-CN" altLang="en-US" dirty="0" smtClean="0"/>
              <a:t>來選字是制約拼音輸入法快速輸入的瓶頸。各種智能組詞組句算法應運而生。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拼音輸入法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智能解決重碼原理</a:t>
            </a:r>
            <a:endParaRPr lang="en-US" altLang="zh-CN" dirty="0" smtClean="0"/>
          </a:p>
          <a:p>
            <a:r>
              <a:rPr lang="zh-CN" altLang="en-US" dirty="0" smtClean="0"/>
              <a:t>基於系統句法分析的手段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系統句法分析是人工智能領域的前沿問題，尚未有較好的可以應用的算法。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中文是分析語，句法結構更難分析。</a:t>
            </a:r>
            <a:endParaRPr lang="en-US" altLang="zh-CN" dirty="0" smtClean="0"/>
          </a:p>
          <a:p>
            <a:r>
              <a:rPr lang="zh-CN" altLang="en-US" dirty="0" smtClean="0"/>
              <a:t>基於統</a:t>
            </a:r>
            <a:r>
              <a:rPr lang="zh-CN" altLang="en-US" dirty="0" smtClean="0"/>
              <a:t>計語言</a:t>
            </a:r>
            <a:r>
              <a:rPr lang="zh-CN" altLang="en-US" dirty="0" smtClean="0"/>
              <a:t>模型的手段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統計語言模型是一個概率模型，使得較優詞序列的概率值大於較差詞序列的概率值。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N</a:t>
            </a:r>
            <a:r>
              <a:rPr lang="zh-CN" altLang="en-US" dirty="0" smtClean="0"/>
              <a:t>元語法</a:t>
            </a:r>
            <a:r>
              <a:rPr lang="en-US" altLang="zh-CN" dirty="0" smtClean="0"/>
              <a:t>(n-gram)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統計語言模型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n-gram</a:t>
            </a:r>
            <a:r>
              <a:rPr lang="zh-CN" altLang="en-US" dirty="0" smtClean="0"/>
              <a:t>基本假設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齊次性假設</a:t>
            </a:r>
            <a:r>
              <a:rPr lang="zh-CN" altLang="en-US" dirty="0" smtClean="0"/>
              <a:t>：當前詞的條件概率與當前詞在詞序列中的位置無關。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有限歷史假設</a:t>
            </a:r>
            <a:r>
              <a:rPr lang="zh-CN" altLang="en-US" dirty="0" smtClean="0"/>
              <a:t>：當前詞的條件概率祗與前面的</a:t>
            </a:r>
            <a:r>
              <a:rPr lang="en-US" altLang="zh-CN" dirty="0" smtClean="0"/>
              <a:t>n-1</a:t>
            </a:r>
            <a:r>
              <a:rPr lang="zh-CN" altLang="en-US" dirty="0" smtClean="0"/>
              <a:t>個詞相關。</a:t>
            </a:r>
            <a:endParaRPr lang="en-US" altLang="zh-CN" dirty="0" smtClean="0"/>
          </a:p>
          <a:p>
            <a:r>
              <a:rPr lang="zh-CN" altLang="en-US" dirty="0" smtClean="0"/>
              <a:t>概率函數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437112"/>
            <a:ext cx="2476500" cy="390525"/>
          </a:xfrm>
          <a:prstGeom prst="rect">
            <a:avLst/>
          </a:prstGeom>
          <a:noFill/>
        </p:spPr>
      </p:pic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077072"/>
            <a:ext cx="4095750" cy="10763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統計語言模型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Unigram</a:t>
            </a:r>
          </a:p>
          <a:p>
            <a:pPr lvl="1"/>
            <a:r>
              <a:rPr lang="zh-CN" altLang="en-US" dirty="0" smtClean="0"/>
              <a:t>在一個樣本總體中，詞</a:t>
            </a:r>
            <a:r>
              <a:rPr lang="en-US" altLang="zh-CN" dirty="0" smtClean="0"/>
              <a:t>w(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出現了</a:t>
            </a:r>
            <a:r>
              <a:rPr lang="en-US" altLang="zh-CN" dirty="0" smtClean="0"/>
              <a:t>c(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次，定義：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Bigram</a:t>
            </a:r>
          </a:p>
          <a:p>
            <a:pPr lvl="1"/>
            <a:r>
              <a:rPr lang="zh-CN" altLang="en-US" dirty="0" smtClean="0"/>
              <a:t>詞</a:t>
            </a:r>
            <a:r>
              <a:rPr lang="en-US" altLang="zh-CN" dirty="0" smtClean="0"/>
              <a:t>w(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和</a:t>
            </a:r>
            <a:r>
              <a:rPr lang="en-US" altLang="zh-CN" dirty="0" smtClean="0"/>
              <a:t>w(j)</a:t>
            </a:r>
            <a:r>
              <a:rPr lang="zh-CN" altLang="en-US" dirty="0" smtClean="0"/>
              <a:t>連續出現了</a:t>
            </a:r>
            <a:r>
              <a:rPr lang="en-US" altLang="zh-CN" dirty="0" smtClean="0"/>
              <a:t>c(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</a:t>
            </a:r>
            <a:r>
              <a:rPr lang="zh-CN" altLang="en-US" dirty="0" smtClean="0"/>
              <a:t>次，定義：</a:t>
            </a:r>
            <a:endParaRPr lang="zh-CN" alt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55515" y="2420888"/>
            <a:ext cx="4276725" cy="128587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735413"/>
            <a:ext cx="3876675" cy="12858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拼音輸入法的實現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音節解析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fangan</a:t>
            </a:r>
            <a:r>
              <a:rPr lang="en-US" altLang="zh-CN" dirty="0" smtClean="0"/>
              <a:t> </a:t>
            </a:r>
            <a:r>
              <a:rPr lang="zh-CN" altLang="en-US" dirty="0" smtClean="0"/>
              <a:t>“方案”還是</a:t>
            </a:r>
            <a:r>
              <a:rPr lang="zh-CN" altLang="en-US" dirty="0" smtClean="0"/>
              <a:t>“反感”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fanan</a:t>
            </a:r>
            <a:r>
              <a:rPr lang="en-US" altLang="zh-CN" dirty="0" smtClean="0"/>
              <a:t> </a:t>
            </a:r>
            <a:r>
              <a:rPr lang="zh-CN" altLang="en-US" dirty="0" smtClean="0"/>
              <a:t>“發難”還是“翻案”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xingai</a:t>
            </a:r>
            <a:r>
              <a:rPr lang="en-US" altLang="zh-CN" dirty="0" smtClean="0"/>
              <a:t> </a:t>
            </a:r>
            <a:r>
              <a:rPr lang="zh-CN" altLang="en-US" dirty="0" smtClean="0"/>
              <a:t>“信概”還是“性愛”</a:t>
            </a:r>
            <a:endParaRPr lang="en-US" altLang="zh-CN" dirty="0" smtClean="0"/>
          </a:p>
          <a:p>
            <a:r>
              <a:rPr lang="zh-CN" altLang="en-US" dirty="0" smtClean="0"/>
              <a:t>計</a:t>
            </a:r>
            <a:r>
              <a:rPr lang="zh-CN" altLang="en-US" dirty="0" smtClean="0"/>
              <a:t>算能</a:t>
            </a:r>
            <a:r>
              <a:rPr lang="zh-CN" altLang="en-US" dirty="0" smtClean="0"/>
              <a:t>夠表示</a:t>
            </a:r>
            <a:r>
              <a:rPr lang="zh-CN" altLang="en-US" dirty="0" smtClean="0"/>
              <a:t>的所有音</a:t>
            </a:r>
            <a:r>
              <a:rPr lang="zh-CN" altLang="en-US" dirty="0" smtClean="0"/>
              <a:t>節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圖論模型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建立</a:t>
            </a:r>
            <a:r>
              <a:rPr lang="zh-CN" altLang="en-US" dirty="0" smtClean="0"/>
              <a:t>音節</a:t>
            </a:r>
            <a:r>
              <a:rPr lang="zh-CN" altLang="en-US" dirty="0" smtClean="0"/>
              <a:t>圖</a:t>
            </a:r>
            <a:endParaRPr lang="en-US" altLang="zh-CN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音節解析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例如拼音串 </a:t>
            </a:r>
            <a:r>
              <a:rPr lang="en-US" altLang="zh-CN" dirty="0" err="1" smtClean="0"/>
              <a:t>xiantian</a:t>
            </a:r>
            <a:endParaRPr lang="en-US" altLang="zh-CN" dirty="0" smtClean="0"/>
          </a:p>
          <a:p>
            <a:r>
              <a:rPr lang="zh-CN" altLang="en-US" dirty="0" smtClean="0"/>
              <a:t>有效音節</a:t>
            </a:r>
            <a:endParaRPr lang="en-US" altLang="zh-CN" dirty="0" smtClean="0"/>
          </a:p>
          <a:p>
            <a:r>
              <a:rPr lang="en-US" altLang="zh-CN" dirty="0" smtClean="0"/>
              <a:t>xi, </a:t>
            </a:r>
            <a:r>
              <a:rPr lang="en-US" altLang="zh-CN" dirty="0" err="1" smtClean="0"/>
              <a:t>xia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xian</a:t>
            </a:r>
            <a:r>
              <a:rPr lang="en-US" altLang="zh-CN" dirty="0" smtClean="0"/>
              <a:t>, a, an, </a:t>
            </a:r>
            <a:r>
              <a:rPr lang="en-US" altLang="zh-CN" dirty="0" err="1" smtClean="0"/>
              <a:t>ti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tian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645024"/>
            <a:ext cx="82317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x  </a:t>
            </a:r>
            <a:r>
              <a:rPr lang="en-US" altLang="zh-CN" sz="7200" dirty="0" err="1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i</a:t>
            </a:r>
            <a:r>
              <a:rPr lang="en-US" altLang="zh-CN" sz="72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  a  n  t  </a:t>
            </a:r>
            <a:r>
              <a:rPr lang="en-US" altLang="zh-CN" sz="7200" dirty="0" err="1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i</a:t>
            </a:r>
            <a:r>
              <a:rPr lang="en-US" altLang="zh-CN" sz="7200" dirty="0" smtClean="0">
                <a:latin typeface="明瞭體" pitchFamily="34" charset="-128"/>
                <a:ea typeface="明瞭體" pitchFamily="34" charset="-128"/>
                <a:cs typeface="明瞭體" pitchFamily="34" charset="-128"/>
              </a:rPr>
              <a:t>  a  n</a:t>
            </a:r>
            <a:endParaRPr lang="zh-CN" altLang="en-US" sz="7200" dirty="0">
              <a:latin typeface="明瞭體" pitchFamily="34" charset="-128"/>
              <a:ea typeface="明瞭體" pitchFamily="34" charset="-128"/>
              <a:cs typeface="明瞭體" pitchFamily="34" charset="-128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79512" y="4149080"/>
            <a:ext cx="8712968" cy="432048"/>
            <a:chOff x="179512" y="4149080"/>
            <a:chExt cx="8712968" cy="432048"/>
          </a:xfrm>
        </p:grpSpPr>
        <p:sp>
          <p:nvSpPr>
            <p:cNvPr id="24" name="椭圆 23"/>
            <p:cNvSpPr/>
            <p:nvPr/>
          </p:nvSpPr>
          <p:spPr>
            <a:xfrm>
              <a:off x="179512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</a:t>
              </a:r>
              <a:endParaRPr lang="zh-CN" altLang="en-US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1115616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1</a:t>
              </a:r>
              <a:endParaRPr lang="zh-CN" altLang="en-US" dirty="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979712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</a:t>
              </a:r>
              <a:endParaRPr lang="zh-CN" altLang="en-US" dirty="0"/>
            </a:p>
          </p:txBody>
        </p:sp>
        <p:sp>
          <p:nvSpPr>
            <p:cNvPr id="28" name="椭圆 27"/>
            <p:cNvSpPr/>
            <p:nvPr/>
          </p:nvSpPr>
          <p:spPr>
            <a:xfrm>
              <a:off x="3131840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3</a:t>
              </a:r>
              <a:endParaRPr lang="zh-CN" altLang="en-US" dirty="0"/>
            </a:p>
          </p:txBody>
        </p:sp>
        <p:sp>
          <p:nvSpPr>
            <p:cNvPr id="29" name="椭圆 28"/>
            <p:cNvSpPr/>
            <p:nvPr/>
          </p:nvSpPr>
          <p:spPr>
            <a:xfrm>
              <a:off x="4355976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4</a:t>
              </a:r>
              <a:endParaRPr lang="zh-CN" altLang="en-US" dirty="0"/>
            </a:p>
          </p:txBody>
        </p:sp>
        <p:sp>
          <p:nvSpPr>
            <p:cNvPr id="30" name="椭圆 29"/>
            <p:cNvSpPr/>
            <p:nvPr/>
          </p:nvSpPr>
          <p:spPr>
            <a:xfrm>
              <a:off x="5292080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5</a:t>
              </a:r>
              <a:endParaRPr lang="zh-CN" altLang="en-US" dirty="0"/>
            </a:p>
          </p:txBody>
        </p:sp>
        <p:sp>
          <p:nvSpPr>
            <p:cNvPr id="31" name="椭圆 30"/>
            <p:cNvSpPr/>
            <p:nvPr/>
          </p:nvSpPr>
          <p:spPr>
            <a:xfrm>
              <a:off x="6156176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6</a:t>
              </a:r>
              <a:endParaRPr lang="zh-CN" altLang="en-US" dirty="0"/>
            </a:p>
          </p:txBody>
        </p:sp>
        <p:sp>
          <p:nvSpPr>
            <p:cNvPr id="32" name="椭圆 31"/>
            <p:cNvSpPr/>
            <p:nvPr/>
          </p:nvSpPr>
          <p:spPr>
            <a:xfrm>
              <a:off x="7308304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7</a:t>
              </a:r>
              <a:endParaRPr lang="zh-CN" altLang="en-US" dirty="0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60432" y="4149080"/>
              <a:ext cx="432048" cy="432048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8</a:t>
              </a:r>
              <a:endParaRPr lang="zh-CN" altLang="en-US" dirty="0"/>
            </a:p>
          </p:txBody>
        </p:sp>
      </p:grpSp>
      <p:sp>
        <p:nvSpPr>
          <p:cNvPr id="36" name="任意多边形 35"/>
          <p:cNvSpPr/>
          <p:nvPr/>
        </p:nvSpPr>
        <p:spPr>
          <a:xfrm>
            <a:off x="393895" y="3484099"/>
            <a:ext cx="1786597" cy="679938"/>
          </a:xfrm>
          <a:custGeom>
            <a:avLst/>
            <a:gdLst>
              <a:gd name="connsiteX0" fmla="*/ 0 w 1786597"/>
              <a:gd name="connsiteY0" fmla="*/ 679938 h 679938"/>
              <a:gd name="connsiteX1" fmla="*/ 886265 w 1786597"/>
              <a:gd name="connsiteY1" fmla="*/ 4689 h 679938"/>
              <a:gd name="connsiteX2" fmla="*/ 1786597 w 1786597"/>
              <a:gd name="connsiteY2" fmla="*/ 651803 h 6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6597" h="679938">
                <a:moveTo>
                  <a:pt x="0" y="679938"/>
                </a:moveTo>
                <a:cubicBezTo>
                  <a:pt x="294249" y="344658"/>
                  <a:pt x="588499" y="9378"/>
                  <a:pt x="886265" y="4689"/>
                </a:cubicBezTo>
                <a:cubicBezTo>
                  <a:pt x="1184031" y="0"/>
                  <a:pt x="1606062" y="635391"/>
                  <a:pt x="1786597" y="651803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2250831" y="3528646"/>
            <a:ext cx="2335237" cy="637735"/>
          </a:xfrm>
          <a:custGeom>
            <a:avLst/>
            <a:gdLst>
              <a:gd name="connsiteX0" fmla="*/ 0 w 2335237"/>
              <a:gd name="connsiteY0" fmla="*/ 621323 h 637735"/>
              <a:gd name="connsiteX1" fmla="*/ 337624 w 2335237"/>
              <a:gd name="connsiteY1" fmla="*/ 199292 h 637735"/>
              <a:gd name="connsiteX2" fmla="*/ 1167618 w 2335237"/>
              <a:gd name="connsiteY2" fmla="*/ 2345 h 637735"/>
              <a:gd name="connsiteX3" fmla="*/ 2011680 w 2335237"/>
              <a:gd name="connsiteY3" fmla="*/ 213360 h 637735"/>
              <a:gd name="connsiteX4" fmla="*/ 2335237 w 2335237"/>
              <a:gd name="connsiteY4" fmla="*/ 621323 h 63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5237" h="637735">
                <a:moveTo>
                  <a:pt x="0" y="621323"/>
                </a:moveTo>
                <a:cubicBezTo>
                  <a:pt x="71510" y="461889"/>
                  <a:pt x="143021" y="302455"/>
                  <a:pt x="337624" y="199292"/>
                </a:cubicBezTo>
                <a:cubicBezTo>
                  <a:pt x="532227" y="96129"/>
                  <a:pt x="888609" y="0"/>
                  <a:pt x="1167618" y="2345"/>
                </a:cubicBezTo>
                <a:cubicBezTo>
                  <a:pt x="1446627" y="4690"/>
                  <a:pt x="1817077" y="110197"/>
                  <a:pt x="2011680" y="213360"/>
                </a:cubicBezTo>
                <a:cubicBezTo>
                  <a:pt x="2206283" y="316523"/>
                  <a:pt x="2271933" y="637735"/>
                  <a:pt x="2335237" y="621323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4670474" y="3641187"/>
            <a:ext cx="1730326" cy="522850"/>
          </a:xfrm>
          <a:custGeom>
            <a:avLst/>
            <a:gdLst>
              <a:gd name="connsiteX0" fmla="*/ 0 w 1730326"/>
              <a:gd name="connsiteY0" fmla="*/ 522850 h 522850"/>
              <a:gd name="connsiteX1" fmla="*/ 872197 w 1730326"/>
              <a:gd name="connsiteY1" fmla="*/ 2345 h 522850"/>
              <a:gd name="connsiteX2" fmla="*/ 1730326 w 1730326"/>
              <a:gd name="connsiteY2" fmla="*/ 508782 h 52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0326" h="522850">
                <a:moveTo>
                  <a:pt x="0" y="522850"/>
                </a:moveTo>
                <a:cubicBezTo>
                  <a:pt x="291904" y="263770"/>
                  <a:pt x="583809" y="4690"/>
                  <a:pt x="872197" y="2345"/>
                </a:cubicBezTo>
                <a:cubicBezTo>
                  <a:pt x="1160585" y="0"/>
                  <a:pt x="1596683" y="407964"/>
                  <a:pt x="1730326" y="508782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6414868" y="3624776"/>
            <a:ext cx="2278966" cy="602566"/>
          </a:xfrm>
          <a:custGeom>
            <a:avLst/>
            <a:gdLst>
              <a:gd name="connsiteX0" fmla="*/ 0 w 2278966"/>
              <a:gd name="connsiteY0" fmla="*/ 539261 h 602566"/>
              <a:gd name="connsiteX1" fmla="*/ 337624 w 2278966"/>
              <a:gd name="connsiteY1" fmla="*/ 145366 h 602566"/>
              <a:gd name="connsiteX2" fmla="*/ 1111347 w 2278966"/>
              <a:gd name="connsiteY2" fmla="*/ 4689 h 602566"/>
              <a:gd name="connsiteX3" fmla="*/ 1997612 w 2278966"/>
              <a:gd name="connsiteY3" fmla="*/ 173501 h 602566"/>
              <a:gd name="connsiteX4" fmla="*/ 2278966 w 2278966"/>
              <a:gd name="connsiteY4" fmla="*/ 511126 h 60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966" h="602566">
                <a:moveTo>
                  <a:pt x="0" y="539261"/>
                </a:moveTo>
                <a:cubicBezTo>
                  <a:pt x="76200" y="386861"/>
                  <a:pt x="152400" y="234461"/>
                  <a:pt x="337624" y="145366"/>
                </a:cubicBezTo>
                <a:cubicBezTo>
                  <a:pt x="522848" y="56271"/>
                  <a:pt x="834682" y="0"/>
                  <a:pt x="1111347" y="4689"/>
                </a:cubicBezTo>
                <a:cubicBezTo>
                  <a:pt x="1388012" y="9378"/>
                  <a:pt x="1803009" y="89095"/>
                  <a:pt x="1997612" y="173501"/>
                </a:cubicBezTo>
                <a:cubicBezTo>
                  <a:pt x="2192215" y="257907"/>
                  <a:pt x="2218006" y="602566"/>
                  <a:pt x="2278966" y="511126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379828" y="4600135"/>
            <a:ext cx="4220307" cy="832339"/>
          </a:xfrm>
          <a:custGeom>
            <a:avLst/>
            <a:gdLst>
              <a:gd name="connsiteX0" fmla="*/ 0 w 4220307"/>
              <a:gd name="connsiteY0" fmla="*/ 14068 h 832339"/>
              <a:gd name="connsiteX1" fmla="*/ 2194560 w 4220307"/>
              <a:gd name="connsiteY1" fmla="*/ 829994 h 832339"/>
              <a:gd name="connsiteX2" fmla="*/ 4220307 w 4220307"/>
              <a:gd name="connsiteY2" fmla="*/ 0 h 832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0307" h="832339">
                <a:moveTo>
                  <a:pt x="0" y="14068"/>
                </a:moveTo>
                <a:cubicBezTo>
                  <a:pt x="745588" y="423203"/>
                  <a:pt x="1491176" y="832339"/>
                  <a:pt x="2194560" y="829994"/>
                </a:cubicBezTo>
                <a:cubicBezTo>
                  <a:pt x="2897944" y="827649"/>
                  <a:pt x="3978812" y="53926"/>
                  <a:pt x="4220307" y="0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4656406" y="4614203"/>
            <a:ext cx="4037428" cy="844062"/>
          </a:xfrm>
          <a:custGeom>
            <a:avLst/>
            <a:gdLst>
              <a:gd name="connsiteX0" fmla="*/ 0 w 4037428"/>
              <a:gd name="connsiteY0" fmla="*/ 0 h 844062"/>
              <a:gd name="connsiteX1" fmla="*/ 1997612 w 4037428"/>
              <a:gd name="connsiteY1" fmla="*/ 844062 h 844062"/>
              <a:gd name="connsiteX2" fmla="*/ 4037428 w 4037428"/>
              <a:gd name="connsiteY2" fmla="*/ 0 h 844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37428" h="844062">
                <a:moveTo>
                  <a:pt x="0" y="0"/>
                </a:moveTo>
                <a:cubicBezTo>
                  <a:pt x="662353" y="422031"/>
                  <a:pt x="1324707" y="844062"/>
                  <a:pt x="1997612" y="844062"/>
                </a:cubicBezTo>
                <a:cubicBezTo>
                  <a:pt x="2670517" y="844062"/>
                  <a:pt x="3742006" y="131299"/>
                  <a:pt x="4037428" y="0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464234" y="4600135"/>
            <a:ext cx="2799471" cy="398585"/>
          </a:xfrm>
          <a:custGeom>
            <a:avLst/>
            <a:gdLst>
              <a:gd name="connsiteX0" fmla="*/ 0 w 2799471"/>
              <a:gd name="connsiteY0" fmla="*/ 0 h 398585"/>
              <a:gd name="connsiteX1" fmla="*/ 281354 w 2799471"/>
              <a:gd name="connsiteY1" fmla="*/ 168813 h 398585"/>
              <a:gd name="connsiteX2" fmla="*/ 1237957 w 2799471"/>
              <a:gd name="connsiteY2" fmla="*/ 379828 h 398585"/>
              <a:gd name="connsiteX3" fmla="*/ 2152357 w 2799471"/>
              <a:gd name="connsiteY3" fmla="*/ 281354 h 398585"/>
              <a:gd name="connsiteX4" fmla="*/ 2799471 w 2799471"/>
              <a:gd name="connsiteY4" fmla="*/ 14068 h 39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9471" h="398585">
                <a:moveTo>
                  <a:pt x="0" y="0"/>
                </a:moveTo>
                <a:cubicBezTo>
                  <a:pt x="37514" y="52754"/>
                  <a:pt x="75028" y="105508"/>
                  <a:pt x="281354" y="168813"/>
                </a:cubicBezTo>
                <a:cubicBezTo>
                  <a:pt x="487680" y="232118"/>
                  <a:pt x="926123" y="361071"/>
                  <a:pt x="1237957" y="379828"/>
                </a:cubicBezTo>
                <a:cubicBezTo>
                  <a:pt x="1549791" y="398585"/>
                  <a:pt x="1892105" y="342314"/>
                  <a:pt x="2152357" y="281354"/>
                </a:cubicBezTo>
                <a:cubicBezTo>
                  <a:pt x="2412609" y="220394"/>
                  <a:pt x="2663483" y="84407"/>
                  <a:pt x="2799471" y="14068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2208628" y="4600135"/>
            <a:ext cx="1069144" cy="126610"/>
          </a:xfrm>
          <a:custGeom>
            <a:avLst/>
            <a:gdLst>
              <a:gd name="connsiteX0" fmla="*/ 0 w 1069144"/>
              <a:gd name="connsiteY0" fmla="*/ 0 h 126610"/>
              <a:gd name="connsiteX1" fmla="*/ 520504 w 1069144"/>
              <a:gd name="connsiteY1" fmla="*/ 126610 h 126610"/>
              <a:gd name="connsiteX2" fmla="*/ 1069144 w 1069144"/>
              <a:gd name="connsiteY2" fmla="*/ 0 h 12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144" h="126610">
                <a:moveTo>
                  <a:pt x="0" y="0"/>
                </a:moveTo>
                <a:cubicBezTo>
                  <a:pt x="171156" y="63305"/>
                  <a:pt x="342313" y="126610"/>
                  <a:pt x="520504" y="126610"/>
                </a:cubicBezTo>
                <a:cubicBezTo>
                  <a:pt x="698695" y="126610"/>
                  <a:pt x="954258" y="100818"/>
                  <a:pt x="1069144" y="0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6372200" y="4581128"/>
            <a:ext cx="1069144" cy="126610"/>
          </a:xfrm>
          <a:custGeom>
            <a:avLst/>
            <a:gdLst>
              <a:gd name="connsiteX0" fmla="*/ 0 w 1069144"/>
              <a:gd name="connsiteY0" fmla="*/ 0 h 126610"/>
              <a:gd name="connsiteX1" fmla="*/ 520504 w 1069144"/>
              <a:gd name="connsiteY1" fmla="*/ 126610 h 126610"/>
              <a:gd name="connsiteX2" fmla="*/ 1069144 w 1069144"/>
              <a:gd name="connsiteY2" fmla="*/ 0 h 12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144" h="126610">
                <a:moveTo>
                  <a:pt x="0" y="0"/>
                </a:moveTo>
                <a:cubicBezTo>
                  <a:pt x="171156" y="63305"/>
                  <a:pt x="342313" y="126610"/>
                  <a:pt x="520504" y="126610"/>
                </a:cubicBezTo>
                <a:cubicBezTo>
                  <a:pt x="698695" y="126610"/>
                  <a:pt x="954258" y="100818"/>
                  <a:pt x="1069144" y="0"/>
                </a:cubicBezTo>
              </a:path>
            </a:pathLst>
          </a:custGeom>
          <a:ln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音節解析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4968552"/>
          </a:xfrm>
        </p:spPr>
        <p:txBody>
          <a:bodyPr/>
          <a:lstStyle/>
          <a:p>
            <a:r>
              <a:rPr lang="zh-CN" altLang="en-US" dirty="0" smtClean="0"/>
              <a:t>收縮以後</a:t>
            </a:r>
            <a:endParaRPr lang="zh-CN" altLang="en-US" dirty="0"/>
          </a:p>
        </p:txBody>
      </p:sp>
      <p:grpSp>
        <p:nvGrpSpPr>
          <p:cNvPr id="9" name="组合 35"/>
          <p:cNvGrpSpPr/>
          <p:nvPr/>
        </p:nvGrpSpPr>
        <p:grpSpPr>
          <a:xfrm>
            <a:off x="4139952" y="3789040"/>
            <a:ext cx="4032448" cy="2304256"/>
            <a:chOff x="2771800" y="3717032"/>
            <a:chExt cx="4032448" cy="2304256"/>
          </a:xfrm>
        </p:grpSpPr>
        <p:grpSp>
          <p:nvGrpSpPr>
            <p:cNvPr id="12" name="组合 28"/>
            <p:cNvGrpSpPr/>
            <p:nvPr/>
          </p:nvGrpSpPr>
          <p:grpSpPr>
            <a:xfrm>
              <a:off x="2771800" y="3717032"/>
              <a:ext cx="4032448" cy="2304256"/>
              <a:chOff x="1043608" y="4005064"/>
              <a:chExt cx="4032448" cy="2304256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043608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0</a:t>
                </a:r>
                <a:endParaRPr lang="zh-CN" altLang="en-US" dirty="0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907704" y="4005064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1</a:t>
                </a:r>
                <a:endParaRPr lang="zh-CN" altLang="en-US" dirty="0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771800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707904" y="5877272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644008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cxnSp>
            <p:nvCxnSpPr>
              <p:cNvPr id="10" name="直接箭头连接符 9"/>
              <p:cNvCxnSpPr>
                <a:stCxn id="4" idx="7"/>
                <a:endCxn id="5" idx="3"/>
              </p:cNvCxnSpPr>
              <p:nvPr/>
            </p:nvCxnSpPr>
            <p:spPr>
              <a:xfrm rot="5400000" flipH="1" flipV="1">
                <a:off x="1376380" y="4409844"/>
                <a:ext cx="630600" cy="5585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" name="直接箭头连接符 10"/>
              <p:cNvCxnSpPr>
                <a:stCxn id="5" idx="5"/>
                <a:endCxn id="6" idx="1"/>
              </p:cNvCxnSpPr>
              <p:nvPr/>
            </p:nvCxnSpPr>
            <p:spPr>
              <a:xfrm rot="16200000" flipH="1">
                <a:off x="2240476" y="4409844"/>
                <a:ext cx="630600" cy="5585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3"/>
              <p:cNvCxnSpPr>
                <a:stCxn id="4" idx="6"/>
                <a:endCxn id="6" idx="2"/>
              </p:cNvCxnSpPr>
              <p:nvPr/>
            </p:nvCxnSpPr>
            <p:spPr>
              <a:xfrm>
                <a:off x="1475656" y="5157192"/>
                <a:ext cx="1296144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/>
              <p:cNvCxnSpPr>
                <a:stCxn id="6" idx="5"/>
                <a:endCxn id="7" idx="1"/>
              </p:cNvCxnSpPr>
              <p:nvPr/>
            </p:nvCxnSpPr>
            <p:spPr>
              <a:xfrm rot="16200000" flipH="1">
                <a:off x="3140576" y="5309944"/>
                <a:ext cx="630600" cy="630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20"/>
              <p:cNvCxnSpPr>
                <a:stCxn id="6" idx="6"/>
                <a:endCxn id="8" idx="2"/>
              </p:cNvCxnSpPr>
              <p:nvPr/>
            </p:nvCxnSpPr>
            <p:spPr>
              <a:xfrm>
                <a:off x="3203848" y="5157192"/>
                <a:ext cx="144016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/>
              <p:cNvCxnSpPr>
                <a:stCxn id="7" idx="7"/>
                <a:endCxn id="8" idx="3"/>
              </p:cNvCxnSpPr>
              <p:nvPr/>
            </p:nvCxnSpPr>
            <p:spPr>
              <a:xfrm rot="5400000" flipH="1" flipV="1">
                <a:off x="4076680" y="5309944"/>
                <a:ext cx="630600" cy="630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3140502" y="407707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xi</a:t>
              </a:r>
              <a:endParaRPr lang="zh-CN" alt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63888" y="485986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xian</a:t>
              </a:r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92630" y="407707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an</a:t>
              </a: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47982" y="52292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ti</a:t>
              </a:r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83589" y="449982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tian</a:t>
              </a:r>
              <a:endParaRPr lang="zh-CN" alt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75070" y="522920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an</a:t>
              </a:r>
              <a:endParaRPr lang="zh-CN" altLang="en-US" dirty="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51520" y="1484784"/>
            <a:ext cx="8712968" cy="1974166"/>
            <a:chOff x="179512" y="3484099"/>
            <a:chExt cx="8712968" cy="1974166"/>
          </a:xfrm>
        </p:grpSpPr>
        <p:sp>
          <p:nvSpPr>
            <p:cNvPr id="23" name="TextBox 22"/>
            <p:cNvSpPr txBox="1"/>
            <p:nvPr/>
          </p:nvSpPr>
          <p:spPr>
            <a:xfrm>
              <a:off x="467544" y="3645024"/>
              <a:ext cx="823174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200" dirty="0" smtClean="0">
                  <a:latin typeface="明瞭體" pitchFamily="34" charset="-128"/>
                  <a:ea typeface="明瞭體" pitchFamily="34" charset="-128"/>
                  <a:cs typeface="明瞭體" pitchFamily="34" charset="-128"/>
                </a:rPr>
                <a:t>x  </a:t>
              </a:r>
              <a:r>
                <a:rPr lang="en-US" altLang="zh-CN" sz="7200" dirty="0" err="1" smtClean="0">
                  <a:latin typeface="明瞭體" pitchFamily="34" charset="-128"/>
                  <a:ea typeface="明瞭體" pitchFamily="34" charset="-128"/>
                  <a:cs typeface="明瞭體" pitchFamily="34" charset="-128"/>
                </a:rPr>
                <a:t>i</a:t>
              </a:r>
              <a:r>
                <a:rPr lang="en-US" altLang="zh-CN" sz="7200" dirty="0" smtClean="0">
                  <a:latin typeface="明瞭體" pitchFamily="34" charset="-128"/>
                  <a:ea typeface="明瞭體" pitchFamily="34" charset="-128"/>
                  <a:cs typeface="明瞭體" pitchFamily="34" charset="-128"/>
                </a:rPr>
                <a:t>  a  n  t  </a:t>
              </a:r>
              <a:r>
                <a:rPr lang="en-US" altLang="zh-CN" sz="7200" dirty="0" err="1" smtClean="0">
                  <a:latin typeface="明瞭體" pitchFamily="34" charset="-128"/>
                  <a:ea typeface="明瞭體" pitchFamily="34" charset="-128"/>
                  <a:cs typeface="明瞭體" pitchFamily="34" charset="-128"/>
                </a:rPr>
                <a:t>i</a:t>
              </a:r>
              <a:r>
                <a:rPr lang="en-US" altLang="zh-CN" sz="7200" dirty="0" smtClean="0">
                  <a:latin typeface="明瞭體" pitchFamily="34" charset="-128"/>
                  <a:ea typeface="明瞭體" pitchFamily="34" charset="-128"/>
                  <a:cs typeface="明瞭體" pitchFamily="34" charset="-128"/>
                </a:rPr>
                <a:t>  a  n</a:t>
              </a:r>
              <a:endParaRPr lang="zh-CN" altLang="en-US" sz="7200" dirty="0">
                <a:latin typeface="明瞭體" pitchFamily="34" charset="-128"/>
                <a:ea typeface="明瞭體" pitchFamily="34" charset="-128"/>
                <a:cs typeface="明瞭體" pitchFamily="34" charset="-128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79512" y="4149080"/>
              <a:ext cx="8712968" cy="432048"/>
              <a:chOff x="179512" y="4149080"/>
              <a:chExt cx="8712968" cy="43204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79512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0</a:t>
                </a:r>
                <a:endParaRPr lang="zh-CN" altLang="en-US" dirty="0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115616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1</a:t>
                </a:r>
                <a:endParaRPr lang="zh-CN" altLang="en-US" dirty="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979712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131840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4355976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5292080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5</a:t>
                </a:r>
                <a:endParaRPr lang="zh-CN" altLang="en-US" dirty="0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6156176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6</a:t>
                </a:r>
                <a:endParaRPr lang="zh-CN" altLang="en-US" dirty="0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7308304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7</a:t>
                </a:r>
                <a:endParaRPr lang="zh-CN" altLang="en-US" dirty="0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8460432" y="4149080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8</a:t>
                </a:r>
                <a:endParaRPr lang="zh-CN" altLang="en-US" dirty="0"/>
              </a:p>
            </p:txBody>
          </p:sp>
        </p:grpSp>
        <p:sp>
          <p:nvSpPr>
            <p:cNvPr id="41" name="任意多边形 40"/>
            <p:cNvSpPr/>
            <p:nvPr/>
          </p:nvSpPr>
          <p:spPr>
            <a:xfrm>
              <a:off x="393895" y="3484099"/>
              <a:ext cx="1786597" cy="679938"/>
            </a:xfrm>
            <a:custGeom>
              <a:avLst/>
              <a:gdLst>
                <a:gd name="connsiteX0" fmla="*/ 0 w 1786597"/>
                <a:gd name="connsiteY0" fmla="*/ 679938 h 679938"/>
                <a:gd name="connsiteX1" fmla="*/ 886265 w 1786597"/>
                <a:gd name="connsiteY1" fmla="*/ 4689 h 679938"/>
                <a:gd name="connsiteX2" fmla="*/ 1786597 w 1786597"/>
                <a:gd name="connsiteY2" fmla="*/ 651803 h 67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86597" h="679938">
                  <a:moveTo>
                    <a:pt x="0" y="679938"/>
                  </a:moveTo>
                  <a:cubicBezTo>
                    <a:pt x="294249" y="344658"/>
                    <a:pt x="588499" y="9378"/>
                    <a:pt x="886265" y="4689"/>
                  </a:cubicBezTo>
                  <a:cubicBezTo>
                    <a:pt x="1184031" y="0"/>
                    <a:pt x="1606062" y="635391"/>
                    <a:pt x="1786597" y="651803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2250831" y="3528646"/>
              <a:ext cx="2335237" cy="637735"/>
            </a:xfrm>
            <a:custGeom>
              <a:avLst/>
              <a:gdLst>
                <a:gd name="connsiteX0" fmla="*/ 0 w 2335237"/>
                <a:gd name="connsiteY0" fmla="*/ 621323 h 637735"/>
                <a:gd name="connsiteX1" fmla="*/ 337624 w 2335237"/>
                <a:gd name="connsiteY1" fmla="*/ 199292 h 637735"/>
                <a:gd name="connsiteX2" fmla="*/ 1167618 w 2335237"/>
                <a:gd name="connsiteY2" fmla="*/ 2345 h 637735"/>
                <a:gd name="connsiteX3" fmla="*/ 2011680 w 2335237"/>
                <a:gd name="connsiteY3" fmla="*/ 213360 h 637735"/>
                <a:gd name="connsiteX4" fmla="*/ 2335237 w 2335237"/>
                <a:gd name="connsiteY4" fmla="*/ 621323 h 63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237" h="637735">
                  <a:moveTo>
                    <a:pt x="0" y="621323"/>
                  </a:moveTo>
                  <a:cubicBezTo>
                    <a:pt x="71510" y="461889"/>
                    <a:pt x="143021" y="302455"/>
                    <a:pt x="337624" y="199292"/>
                  </a:cubicBezTo>
                  <a:cubicBezTo>
                    <a:pt x="532227" y="96129"/>
                    <a:pt x="888609" y="0"/>
                    <a:pt x="1167618" y="2345"/>
                  </a:cubicBezTo>
                  <a:cubicBezTo>
                    <a:pt x="1446627" y="4690"/>
                    <a:pt x="1817077" y="110197"/>
                    <a:pt x="2011680" y="213360"/>
                  </a:cubicBezTo>
                  <a:cubicBezTo>
                    <a:pt x="2206283" y="316523"/>
                    <a:pt x="2271933" y="637735"/>
                    <a:pt x="2335237" y="621323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670474" y="3641187"/>
              <a:ext cx="1730326" cy="522850"/>
            </a:xfrm>
            <a:custGeom>
              <a:avLst/>
              <a:gdLst>
                <a:gd name="connsiteX0" fmla="*/ 0 w 1730326"/>
                <a:gd name="connsiteY0" fmla="*/ 522850 h 522850"/>
                <a:gd name="connsiteX1" fmla="*/ 872197 w 1730326"/>
                <a:gd name="connsiteY1" fmla="*/ 2345 h 522850"/>
                <a:gd name="connsiteX2" fmla="*/ 1730326 w 1730326"/>
                <a:gd name="connsiteY2" fmla="*/ 508782 h 522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0326" h="522850">
                  <a:moveTo>
                    <a:pt x="0" y="522850"/>
                  </a:moveTo>
                  <a:cubicBezTo>
                    <a:pt x="291904" y="263770"/>
                    <a:pt x="583809" y="4690"/>
                    <a:pt x="872197" y="2345"/>
                  </a:cubicBezTo>
                  <a:cubicBezTo>
                    <a:pt x="1160585" y="0"/>
                    <a:pt x="1596683" y="407964"/>
                    <a:pt x="1730326" y="508782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414868" y="3624776"/>
              <a:ext cx="2278966" cy="602566"/>
            </a:xfrm>
            <a:custGeom>
              <a:avLst/>
              <a:gdLst>
                <a:gd name="connsiteX0" fmla="*/ 0 w 2278966"/>
                <a:gd name="connsiteY0" fmla="*/ 539261 h 602566"/>
                <a:gd name="connsiteX1" fmla="*/ 337624 w 2278966"/>
                <a:gd name="connsiteY1" fmla="*/ 145366 h 602566"/>
                <a:gd name="connsiteX2" fmla="*/ 1111347 w 2278966"/>
                <a:gd name="connsiteY2" fmla="*/ 4689 h 602566"/>
                <a:gd name="connsiteX3" fmla="*/ 1997612 w 2278966"/>
                <a:gd name="connsiteY3" fmla="*/ 173501 h 602566"/>
                <a:gd name="connsiteX4" fmla="*/ 2278966 w 2278966"/>
                <a:gd name="connsiteY4" fmla="*/ 511126 h 60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8966" h="602566">
                  <a:moveTo>
                    <a:pt x="0" y="539261"/>
                  </a:moveTo>
                  <a:cubicBezTo>
                    <a:pt x="76200" y="386861"/>
                    <a:pt x="152400" y="234461"/>
                    <a:pt x="337624" y="145366"/>
                  </a:cubicBezTo>
                  <a:cubicBezTo>
                    <a:pt x="522848" y="56271"/>
                    <a:pt x="834682" y="0"/>
                    <a:pt x="1111347" y="4689"/>
                  </a:cubicBezTo>
                  <a:cubicBezTo>
                    <a:pt x="1388012" y="9378"/>
                    <a:pt x="1803009" y="89095"/>
                    <a:pt x="1997612" y="173501"/>
                  </a:cubicBezTo>
                  <a:cubicBezTo>
                    <a:pt x="2192215" y="257907"/>
                    <a:pt x="2218006" y="602566"/>
                    <a:pt x="2278966" y="511126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79828" y="4600135"/>
              <a:ext cx="4220307" cy="832339"/>
            </a:xfrm>
            <a:custGeom>
              <a:avLst/>
              <a:gdLst>
                <a:gd name="connsiteX0" fmla="*/ 0 w 4220307"/>
                <a:gd name="connsiteY0" fmla="*/ 14068 h 832339"/>
                <a:gd name="connsiteX1" fmla="*/ 2194560 w 4220307"/>
                <a:gd name="connsiteY1" fmla="*/ 829994 h 832339"/>
                <a:gd name="connsiteX2" fmla="*/ 4220307 w 4220307"/>
                <a:gd name="connsiteY2" fmla="*/ 0 h 83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20307" h="832339">
                  <a:moveTo>
                    <a:pt x="0" y="14068"/>
                  </a:moveTo>
                  <a:cubicBezTo>
                    <a:pt x="745588" y="423203"/>
                    <a:pt x="1491176" y="832339"/>
                    <a:pt x="2194560" y="829994"/>
                  </a:cubicBezTo>
                  <a:cubicBezTo>
                    <a:pt x="2897944" y="827649"/>
                    <a:pt x="3978812" y="53926"/>
                    <a:pt x="4220307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656406" y="4614203"/>
              <a:ext cx="4037428" cy="844062"/>
            </a:xfrm>
            <a:custGeom>
              <a:avLst/>
              <a:gdLst>
                <a:gd name="connsiteX0" fmla="*/ 0 w 4037428"/>
                <a:gd name="connsiteY0" fmla="*/ 0 h 844062"/>
                <a:gd name="connsiteX1" fmla="*/ 1997612 w 4037428"/>
                <a:gd name="connsiteY1" fmla="*/ 844062 h 844062"/>
                <a:gd name="connsiteX2" fmla="*/ 4037428 w 4037428"/>
                <a:gd name="connsiteY2" fmla="*/ 0 h 844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37428" h="844062">
                  <a:moveTo>
                    <a:pt x="0" y="0"/>
                  </a:moveTo>
                  <a:cubicBezTo>
                    <a:pt x="662353" y="422031"/>
                    <a:pt x="1324707" y="844062"/>
                    <a:pt x="1997612" y="844062"/>
                  </a:cubicBezTo>
                  <a:cubicBezTo>
                    <a:pt x="2670517" y="844062"/>
                    <a:pt x="3742006" y="131299"/>
                    <a:pt x="4037428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64234" y="4600135"/>
              <a:ext cx="2799471" cy="398585"/>
            </a:xfrm>
            <a:custGeom>
              <a:avLst/>
              <a:gdLst>
                <a:gd name="connsiteX0" fmla="*/ 0 w 2799471"/>
                <a:gd name="connsiteY0" fmla="*/ 0 h 398585"/>
                <a:gd name="connsiteX1" fmla="*/ 281354 w 2799471"/>
                <a:gd name="connsiteY1" fmla="*/ 168813 h 398585"/>
                <a:gd name="connsiteX2" fmla="*/ 1237957 w 2799471"/>
                <a:gd name="connsiteY2" fmla="*/ 379828 h 398585"/>
                <a:gd name="connsiteX3" fmla="*/ 2152357 w 2799471"/>
                <a:gd name="connsiteY3" fmla="*/ 281354 h 398585"/>
                <a:gd name="connsiteX4" fmla="*/ 2799471 w 2799471"/>
                <a:gd name="connsiteY4" fmla="*/ 14068 h 398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471" h="398585">
                  <a:moveTo>
                    <a:pt x="0" y="0"/>
                  </a:moveTo>
                  <a:cubicBezTo>
                    <a:pt x="37514" y="52754"/>
                    <a:pt x="75028" y="105508"/>
                    <a:pt x="281354" y="168813"/>
                  </a:cubicBezTo>
                  <a:cubicBezTo>
                    <a:pt x="487680" y="232118"/>
                    <a:pt x="926123" y="361071"/>
                    <a:pt x="1237957" y="379828"/>
                  </a:cubicBezTo>
                  <a:cubicBezTo>
                    <a:pt x="1549791" y="398585"/>
                    <a:pt x="1892105" y="342314"/>
                    <a:pt x="2152357" y="281354"/>
                  </a:cubicBezTo>
                  <a:cubicBezTo>
                    <a:pt x="2412609" y="220394"/>
                    <a:pt x="2663483" y="84407"/>
                    <a:pt x="2799471" y="14068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2208628" y="4600135"/>
              <a:ext cx="1069144" cy="126610"/>
            </a:xfrm>
            <a:custGeom>
              <a:avLst/>
              <a:gdLst>
                <a:gd name="connsiteX0" fmla="*/ 0 w 1069144"/>
                <a:gd name="connsiteY0" fmla="*/ 0 h 126610"/>
                <a:gd name="connsiteX1" fmla="*/ 520504 w 1069144"/>
                <a:gd name="connsiteY1" fmla="*/ 126610 h 126610"/>
                <a:gd name="connsiteX2" fmla="*/ 1069144 w 1069144"/>
                <a:gd name="connsiteY2" fmla="*/ 0 h 12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9144" h="126610">
                  <a:moveTo>
                    <a:pt x="0" y="0"/>
                  </a:moveTo>
                  <a:cubicBezTo>
                    <a:pt x="171156" y="63305"/>
                    <a:pt x="342313" y="126610"/>
                    <a:pt x="520504" y="126610"/>
                  </a:cubicBezTo>
                  <a:cubicBezTo>
                    <a:pt x="698695" y="126610"/>
                    <a:pt x="954258" y="100818"/>
                    <a:pt x="1069144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6372200" y="4581128"/>
              <a:ext cx="1069144" cy="126610"/>
            </a:xfrm>
            <a:custGeom>
              <a:avLst/>
              <a:gdLst>
                <a:gd name="connsiteX0" fmla="*/ 0 w 1069144"/>
                <a:gd name="connsiteY0" fmla="*/ 0 h 126610"/>
                <a:gd name="connsiteX1" fmla="*/ 520504 w 1069144"/>
                <a:gd name="connsiteY1" fmla="*/ 126610 h 126610"/>
                <a:gd name="connsiteX2" fmla="*/ 1069144 w 1069144"/>
                <a:gd name="connsiteY2" fmla="*/ 0 h 126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9144" h="126610">
                  <a:moveTo>
                    <a:pt x="0" y="0"/>
                  </a:moveTo>
                  <a:cubicBezTo>
                    <a:pt x="171156" y="63305"/>
                    <a:pt x="342313" y="126610"/>
                    <a:pt x="520504" y="126610"/>
                  </a:cubicBezTo>
                  <a:cubicBezTo>
                    <a:pt x="698695" y="126610"/>
                    <a:pt x="954258" y="100818"/>
                    <a:pt x="1069144" y="0"/>
                  </a:cubicBezTo>
                </a:path>
              </a:pathLst>
            </a:cu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2411760" y="3068960"/>
            <a:ext cx="4566683" cy="3043798"/>
            <a:chOff x="2627784" y="2492896"/>
            <a:chExt cx="4566683" cy="3043798"/>
          </a:xfrm>
        </p:grpSpPr>
        <p:cxnSp>
          <p:nvCxnSpPr>
            <p:cNvPr id="72" name="曲线连接符 71"/>
            <p:cNvCxnSpPr/>
            <p:nvPr/>
          </p:nvCxnSpPr>
          <p:spPr>
            <a:xfrm rot="5400000" flipH="1" flipV="1">
              <a:off x="2871055" y="2753681"/>
              <a:ext cx="783989" cy="694466"/>
            </a:xfrm>
            <a:prstGeom prst="curvedConnector3">
              <a:avLst>
                <a:gd name="adj1" fmla="val 101309"/>
              </a:avLst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185500" y="2928961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西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33118" y="3209084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現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59782" y="2749915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29936" y="4104319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體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95826" y="3209084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天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55505" y="4104319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27784" y="2570868"/>
              <a:ext cx="516565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希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38" name="直接箭头连接符 37"/>
            <p:cNvCxnSpPr>
              <a:stCxn id="12" idx="5"/>
              <a:endCxn id="15" idx="2"/>
            </p:cNvCxnSpPr>
            <p:nvPr/>
          </p:nvCxnSpPr>
          <p:spPr>
            <a:xfrm rot="16200000" flipH="1">
              <a:off x="3847212" y="2906613"/>
              <a:ext cx="973897" cy="28538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313488" y="2582420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安恬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04230" y="3734673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西安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02066" y="4271813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腺體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53" name="曲线连接符 52"/>
            <p:cNvCxnSpPr>
              <a:stCxn id="12" idx="4"/>
              <a:endCxn id="16" idx="4"/>
            </p:cNvCxnSpPr>
            <p:nvPr/>
          </p:nvCxnSpPr>
          <p:spPr>
            <a:xfrm rot="16200000" flipH="1">
              <a:off x="4955394" y="1687185"/>
              <a:ext cx="1974" cy="4476173"/>
            </a:xfrm>
            <a:prstGeom prst="curvedConnector3">
              <a:avLst>
                <a:gd name="adj1" fmla="val 79064382"/>
              </a:avLst>
            </a:prstGeom>
            <a:ln>
              <a:headEnd type="none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507777" y="5077524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先天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  <p:cxnSp>
          <p:nvCxnSpPr>
            <p:cNvPr id="65" name="曲线连接符 64"/>
            <p:cNvCxnSpPr>
              <a:stCxn id="12" idx="6"/>
              <a:endCxn id="14" idx="3"/>
            </p:cNvCxnSpPr>
            <p:nvPr/>
          </p:nvCxnSpPr>
          <p:spPr>
            <a:xfrm>
              <a:off x="2985878" y="3656701"/>
              <a:ext cx="1690085" cy="189908"/>
            </a:xfrm>
            <a:prstGeom prst="curvedConnector4">
              <a:avLst>
                <a:gd name="adj1" fmla="val 35255"/>
                <a:gd name="adj2" fmla="val 249654"/>
              </a:avLst>
            </a:prstGeom>
            <a:ln>
              <a:headEnd type="none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3" name="曲线连接符 64"/>
            <p:cNvCxnSpPr>
              <a:stCxn id="14" idx="6"/>
              <a:endCxn id="16" idx="3"/>
            </p:cNvCxnSpPr>
            <p:nvPr/>
          </p:nvCxnSpPr>
          <p:spPr>
            <a:xfrm>
              <a:off x="5134441" y="3656701"/>
              <a:ext cx="1869132" cy="189908"/>
            </a:xfrm>
            <a:prstGeom prst="curvedConnector4">
              <a:avLst>
                <a:gd name="adj1" fmla="val 47896"/>
                <a:gd name="adj2" fmla="val 249654"/>
              </a:avLst>
            </a:prstGeom>
            <a:ln>
              <a:headEnd type="none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>
              <a:stCxn id="13" idx="6"/>
              <a:endCxn id="16" idx="1"/>
            </p:cNvCxnSpPr>
            <p:nvPr/>
          </p:nvCxnSpPr>
          <p:spPr>
            <a:xfrm>
              <a:off x="4060159" y="2492896"/>
              <a:ext cx="2943413" cy="9738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6050251" y="3734673"/>
              <a:ext cx="803547" cy="459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不明体" pitchFamily="2" charset="-122"/>
                  <a:ea typeface="不明体" pitchFamily="2" charset="-122"/>
                </a:rPr>
                <a:t>提案</a:t>
              </a:r>
              <a:endParaRPr lang="zh-CN" altLang="en-US" dirty="0">
                <a:latin typeface="不明体" pitchFamily="2" charset="-122"/>
                <a:ea typeface="不明体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詞彙</a:t>
            </a:r>
            <a:r>
              <a:rPr lang="zh-CN" altLang="en-US" dirty="0" smtClean="0"/>
              <a:t>解析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詞彙解析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在建立好的音節圖的基礎上，將每一條路徑解析為字詞，加入圖中。</a:t>
            </a:r>
            <a:endParaRPr lang="en-US" altLang="zh-CN" dirty="0" smtClean="0"/>
          </a:p>
        </p:txBody>
      </p:sp>
      <p:grpSp>
        <p:nvGrpSpPr>
          <p:cNvPr id="100" name="组合 99"/>
          <p:cNvGrpSpPr/>
          <p:nvPr/>
        </p:nvGrpSpPr>
        <p:grpSpPr>
          <a:xfrm>
            <a:off x="2267744" y="2780928"/>
            <a:ext cx="5013314" cy="2864751"/>
            <a:chOff x="-1260648" y="3284984"/>
            <a:chExt cx="5013314" cy="2864751"/>
          </a:xfrm>
        </p:grpSpPr>
        <p:grpSp>
          <p:nvGrpSpPr>
            <p:cNvPr id="66" name="组合 59"/>
            <p:cNvGrpSpPr/>
            <p:nvPr/>
          </p:nvGrpSpPr>
          <p:grpSpPr>
            <a:xfrm>
              <a:off x="-1260648" y="3284984"/>
              <a:ext cx="5013314" cy="2864751"/>
              <a:chOff x="3735150" y="2564904"/>
              <a:chExt cx="5013314" cy="2864751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3735150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0</a:t>
                </a:r>
                <a:endParaRPr lang="zh-CN" altLang="en-US" dirty="0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4809432" y="2564904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1</a:t>
                </a:r>
                <a:endParaRPr lang="zh-CN" altLang="en-US" dirty="0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5883713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7047518" y="4892514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8211323" y="3728709"/>
                <a:ext cx="537141" cy="537141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</p:grpSp>
        <p:cxnSp>
          <p:nvCxnSpPr>
            <p:cNvPr id="67" name="直接箭头连接符 66"/>
            <p:cNvCxnSpPr>
              <a:stCxn id="75" idx="5"/>
              <a:endCxn id="76" idx="1"/>
            </p:cNvCxnSpPr>
            <p:nvPr/>
          </p:nvCxnSpPr>
          <p:spPr>
            <a:xfrm rot="16200000" flipH="1">
              <a:off x="227350" y="3788224"/>
              <a:ext cx="783989" cy="6944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>
              <a:stCxn id="74" idx="6"/>
              <a:endCxn id="76" idx="2"/>
            </p:cNvCxnSpPr>
            <p:nvPr/>
          </p:nvCxnSpPr>
          <p:spPr>
            <a:xfrm>
              <a:off x="-723507" y="4717359"/>
              <a:ext cx="1611422" cy="19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>
              <a:stCxn id="76" idx="5"/>
              <a:endCxn id="77" idx="1"/>
            </p:cNvCxnSpPr>
            <p:nvPr/>
          </p:nvCxnSpPr>
          <p:spPr>
            <a:xfrm rot="16200000" flipH="1">
              <a:off x="1346393" y="4907267"/>
              <a:ext cx="783989" cy="7839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0" name="直接箭头连接符 69"/>
            <p:cNvCxnSpPr>
              <a:stCxn id="76" idx="6"/>
              <a:endCxn id="78" idx="2"/>
            </p:cNvCxnSpPr>
            <p:nvPr/>
          </p:nvCxnSpPr>
          <p:spPr>
            <a:xfrm>
              <a:off x="1425056" y="4717359"/>
              <a:ext cx="1790469" cy="19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直接箭头连接符 70"/>
            <p:cNvCxnSpPr>
              <a:stCxn id="77" idx="7"/>
              <a:endCxn id="78" idx="3"/>
            </p:cNvCxnSpPr>
            <p:nvPr/>
          </p:nvCxnSpPr>
          <p:spPr>
            <a:xfrm rot="5400000" flipH="1" flipV="1">
              <a:off x="2510198" y="4907267"/>
              <a:ext cx="783989" cy="7839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 rot="5400000" flipH="1" flipV="1">
              <a:off x="-874299" y="3764703"/>
              <a:ext cx="783989" cy="6944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02" name="组合 35"/>
          <p:cNvGrpSpPr/>
          <p:nvPr/>
        </p:nvGrpSpPr>
        <p:grpSpPr>
          <a:xfrm>
            <a:off x="2213738" y="2780928"/>
            <a:ext cx="5166574" cy="2952328"/>
            <a:chOff x="2771800" y="3717032"/>
            <a:chExt cx="4032448" cy="2304256"/>
          </a:xfrm>
        </p:grpSpPr>
        <p:grpSp>
          <p:nvGrpSpPr>
            <p:cNvPr id="103" name="组合 28"/>
            <p:cNvGrpSpPr/>
            <p:nvPr/>
          </p:nvGrpSpPr>
          <p:grpSpPr>
            <a:xfrm>
              <a:off x="2771800" y="3717032"/>
              <a:ext cx="4032448" cy="2304256"/>
              <a:chOff x="1043608" y="4005064"/>
              <a:chExt cx="4032448" cy="2304256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1043608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0</a:t>
                </a:r>
                <a:endParaRPr lang="zh-CN" altLang="en-US" dirty="0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907704" y="4005064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1</a:t>
                </a:r>
                <a:endParaRPr lang="zh-CN" altLang="en-US" dirty="0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2771800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2</a:t>
                </a:r>
                <a:endParaRPr lang="zh-CN" altLang="en-US" dirty="0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707904" y="5877272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3</a:t>
                </a:r>
                <a:endParaRPr lang="zh-CN" altLang="en-US" dirty="0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4644008" y="4941168"/>
                <a:ext cx="432048" cy="432048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4</a:t>
                </a:r>
                <a:endParaRPr lang="zh-CN" altLang="en-US" dirty="0"/>
              </a:p>
            </p:txBody>
          </p:sp>
          <p:cxnSp>
            <p:nvCxnSpPr>
              <p:cNvPr id="115" name="直接箭头连接符 114"/>
              <p:cNvCxnSpPr>
                <a:stCxn id="110" idx="7"/>
                <a:endCxn id="111" idx="3"/>
              </p:cNvCxnSpPr>
              <p:nvPr/>
            </p:nvCxnSpPr>
            <p:spPr>
              <a:xfrm rot="5400000" flipH="1" flipV="1">
                <a:off x="1376380" y="4409844"/>
                <a:ext cx="630600" cy="5585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6" name="直接箭头连接符 115"/>
              <p:cNvCxnSpPr>
                <a:stCxn id="111" idx="5"/>
                <a:endCxn id="112" idx="1"/>
              </p:cNvCxnSpPr>
              <p:nvPr/>
            </p:nvCxnSpPr>
            <p:spPr>
              <a:xfrm rot="16200000" flipH="1">
                <a:off x="2240476" y="4409844"/>
                <a:ext cx="630600" cy="55859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7" name="直接箭头连接符 116"/>
              <p:cNvCxnSpPr>
                <a:stCxn id="110" idx="6"/>
                <a:endCxn id="112" idx="2"/>
              </p:cNvCxnSpPr>
              <p:nvPr/>
            </p:nvCxnSpPr>
            <p:spPr>
              <a:xfrm>
                <a:off x="1475656" y="5157192"/>
                <a:ext cx="1296144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8" name="直接箭头连接符 117"/>
              <p:cNvCxnSpPr>
                <a:stCxn id="112" idx="5"/>
                <a:endCxn id="113" idx="1"/>
              </p:cNvCxnSpPr>
              <p:nvPr/>
            </p:nvCxnSpPr>
            <p:spPr>
              <a:xfrm rot="16200000" flipH="1">
                <a:off x="3140576" y="5309944"/>
                <a:ext cx="630600" cy="630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9" name="直接箭头连接符 118"/>
              <p:cNvCxnSpPr>
                <a:stCxn id="112" idx="6"/>
                <a:endCxn id="114" idx="2"/>
              </p:cNvCxnSpPr>
              <p:nvPr/>
            </p:nvCxnSpPr>
            <p:spPr>
              <a:xfrm>
                <a:off x="3203848" y="5157192"/>
                <a:ext cx="144016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20" name="直接箭头连接符 119"/>
              <p:cNvCxnSpPr>
                <a:stCxn id="113" idx="7"/>
                <a:endCxn id="114" idx="3"/>
              </p:cNvCxnSpPr>
              <p:nvPr/>
            </p:nvCxnSpPr>
            <p:spPr>
              <a:xfrm rot="5400000" flipH="1" flipV="1">
                <a:off x="4076680" y="5309944"/>
                <a:ext cx="630600" cy="630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04" name="TextBox 103"/>
            <p:cNvSpPr txBox="1"/>
            <p:nvPr/>
          </p:nvSpPr>
          <p:spPr>
            <a:xfrm>
              <a:off x="3140502" y="4077072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xi</a:t>
              </a:r>
              <a:endParaRPr lang="zh-CN" altLang="en-US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563888" y="4859868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xian</a:t>
              </a:r>
              <a:endParaRPr lang="zh-CN" altLang="en-US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292630" y="407707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an</a:t>
              </a:r>
              <a:endParaRPr lang="zh-CN" alt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847982" y="52292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ti</a:t>
              </a:r>
              <a:endParaRPr lang="zh-CN" alt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383589" y="449982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tian</a:t>
              </a:r>
              <a:endParaRPr lang="zh-CN" alt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075070" y="522920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an</a:t>
              </a:r>
              <a:endParaRPr lang="zh-CN" altLang="en-US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09042720563266_www.txtbz.com_中国古典人文模板">
  <a:themeElements>
    <a:clrScheme name="上海Nordri专业商务幻灯演示设计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80808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8F8F8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80808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2009042720563266_www.txtbz.com_中国古典人文模板</Template>
  <TotalTime>329</TotalTime>
  <Words>876</Words>
  <Application>Microsoft Office PowerPoint</Application>
  <PresentationFormat>全屏显示(4:3)</PresentationFormat>
  <Paragraphs>176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Arial</vt:lpstr>
      <vt:lpstr>宋体</vt:lpstr>
      <vt:lpstr>不明体</vt:lpstr>
      <vt:lpstr>明瞭體</vt:lpstr>
      <vt:lpstr>Calibri</vt:lpstr>
      <vt:lpstr>2009042720563266_www.txtbz.com_中国古典人文模板</vt:lpstr>
      <vt:lpstr>基於統計語言模型的 拼音輸入法</vt:lpstr>
      <vt:lpstr>拼音輸入法</vt:lpstr>
      <vt:lpstr>拼音輸入法</vt:lpstr>
      <vt:lpstr>統計語言模型</vt:lpstr>
      <vt:lpstr>統計語言模型</vt:lpstr>
      <vt:lpstr>拼音輸入法的實現</vt:lpstr>
      <vt:lpstr>音節解析</vt:lpstr>
      <vt:lpstr>音節解析</vt:lpstr>
      <vt:lpstr>詞彙解析</vt:lpstr>
      <vt:lpstr>語言模型</vt:lpstr>
      <vt:lpstr>語言模型</vt:lpstr>
      <vt:lpstr>語言模型</vt:lpstr>
      <vt:lpstr>其他細節</vt:lpstr>
      <vt:lpstr>程序實現</vt:lpstr>
      <vt:lpstr>界面演示</vt:lpstr>
      <vt:lpstr>謝謝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智能組句拼音輸入法</dc:title>
  <dc:creator>BYVoid</dc:creator>
  <cp:lastModifiedBy>BYVoid</cp:lastModifiedBy>
  <cp:revision>54</cp:revision>
  <dcterms:created xsi:type="dcterms:W3CDTF">2010-10-25T12:53:17Z</dcterms:created>
  <dcterms:modified xsi:type="dcterms:W3CDTF">2010-12-25T18:37:04Z</dcterms:modified>
</cp:coreProperties>
</file>